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embeddedFontLs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697" y="319786"/>
            <a:ext cx="855060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1868" y="3029203"/>
            <a:ext cx="7303134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rnat.foxford.ru/polezno-znat/mistakes-learning-english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rnat.foxford.ru/polezno-znat/hard-soft-skill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62" y="214325"/>
            <a:ext cx="8715375" cy="6429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1847" y="381000"/>
            <a:ext cx="7748905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ПЕДАГОГИЧЕСКИЙ</a:t>
            </a:r>
            <a:r>
              <a:rPr sz="44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СОВЕТ</a:t>
            </a:r>
            <a:endParaRPr lang="ru-RU" sz="4400" b="1" spc="-2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44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МБОУ «Сусловская СОШ»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3192" y="1676400"/>
            <a:ext cx="781033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Требования </a:t>
            </a:r>
            <a:r>
              <a:rPr sz="4800" spc="-10" dirty="0" smtClean="0">
                <a:solidFill>
                  <a:schemeClr val="accent2">
                    <a:lumMod val="75000"/>
                  </a:schemeClr>
                </a:solidFill>
              </a:rPr>
              <a:t>ФГОС</a:t>
            </a:r>
            <a:r>
              <a:rPr lang="ru-RU" sz="4800" spc="-1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4800" spc="-1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spc="-10" dirty="0" smtClean="0">
                <a:solidFill>
                  <a:schemeClr val="accent2">
                    <a:lumMod val="75000"/>
                  </a:schemeClr>
                </a:solidFill>
              </a:rPr>
              <a:t>третьего поколения</a:t>
            </a:r>
            <a:r>
              <a:rPr sz="4800" spc="-1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sz="4800" dirty="0">
              <a:solidFill>
                <a:schemeClr val="accent2">
                  <a:lumMod val="75000"/>
                </a:schemeClr>
              </a:solidFill>
            </a:endParaRPr>
          </a:p>
          <a:p>
            <a:pPr marL="12700" marR="5080" algn="ctr">
              <a:tabLst>
                <a:tab pos="2431415" algn="l"/>
              </a:tabLst>
            </a:pPr>
            <a:r>
              <a:rPr sz="4800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sz="4800" spc="-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800" spc="-10" dirty="0">
                <a:solidFill>
                  <a:schemeClr val="accent2">
                    <a:lumMod val="75000"/>
                  </a:schemeClr>
                </a:solidFill>
              </a:rPr>
              <a:t>каким</a:t>
            </a:r>
            <a:r>
              <a:rPr sz="4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sz="4800" spc="-20" dirty="0" err="1">
                <a:solidFill>
                  <a:schemeClr val="accent2">
                    <a:lumMod val="75000"/>
                  </a:schemeClr>
                </a:solidFill>
              </a:rPr>
              <a:t>изменениям</a:t>
            </a:r>
            <a:r>
              <a:rPr sz="4800" spc="-2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spc="-2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sz="4800" spc="-20" dirty="0" err="1" smtClean="0">
                <a:solidFill>
                  <a:schemeClr val="accent2">
                    <a:lumMod val="75000"/>
                  </a:schemeClr>
                </a:solidFill>
              </a:rPr>
              <a:t>готовиться</a:t>
            </a:r>
            <a:r>
              <a:rPr sz="4800" spc="-21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800" spc="-10" dirty="0" err="1" smtClean="0">
                <a:solidFill>
                  <a:schemeClr val="accent2">
                    <a:lumMod val="75000"/>
                  </a:schemeClr>
                </a:solidFill>
              </a:rPr>
              <a:t>школе</a:t>
            </a:r>
            <a:r>
              <a:rPr lang="ru-RU" sz="4800" spc="-1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spc="-1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4800" spc="-1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spc="-20" dirty="0">
                <a:solidFill>
                  <a:schemeClr val="accent2">
                    <a:lumMod val="75000"/>
                  </a:schemeClr>
                </a:solidFill>
              </a:rPr>
              <a:t>2022году?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ru-RU" sz="2800" i="1" dirty="0" err="1" smtClean="0">
                <a:solidFill>
                  <a:srgbClr val="002060"/>
                </a:solidFill>
              </a:rPr>
              <a:t>Хрящова</a:t>
            </a:r>
            <a:r>
              <a:rPr lang="ru-RU" sz="2800" i="1" dirty="0" smtClean="0">
                <a:solidFill>
                  <a:srgbClr val="002060"/>
                </a:solidFill>
              </a:rPr>
              <a:t> Л.И., </a:t>
            </a:r>
            <a:r>
              <a:rPr lang="ru-RU" sz="2800" i="1" dirty="0" err="1" smtClean="0">
                <a:solidFill>
                  <a:srgbClr val="002060"/>
                </a:solidFill>
              </a:rPr>
              <a:t>зам.директора</a:t>
            </a:r>
            <a:r>
              <a:rPr lang="ru-RU" sz="2800" i="1" dirty="0" smtClean="0">
                <a:solidFill>
                  <a:srgbClr val="002060"/>
                </a:solidFill>
              </a:rPr>
              <a:t> по УВР</a:t>
            </a:r>
            <a:endParaRPr sz="2800" i="1" dirty="0">
              <a:solidFill>
                <a:srgbClr val="00206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3800" y="5138822"/>
            <a:ext cx="4495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5630" algn="l"/>
              </a:tabLst>
            </a:pPr>
            <a:r>
              <a:rPr lang="ru-RU" sz="4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678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9470" algn="l"/>
              </a:tabLst>
            </a:pPr>
            <a:r>
              <a:rPr sz="5400" spc="-10" dirty="0">
                <a:solidFill>
                  <a:srgbClr val="FF0000"/>
                </a:solidFill>
              </a:rPr>
              <a:t>Какие</a:t>
            </a:r>
            <a:r>
              <a:rPr sz="5400" dirty="0">
                <a:solidFill>
                  <a:srgbClr val="FF0000"/>
                </a:solidFill>
              </a:rPr>
              <a:t>	бывают</a:t>
            </a:r>
            <a:r>
              <a:rPr sz="5400" spc="-65" dirty="0">
                <a:solidFill>
                  <a:srgbClr val="FF0000"/>
                </a:solidFill>
              </a:rPr>
              <a:t> </a:t>
            </a:r>
            <a:r>
              <a:rPr sz="5400" spc="-20" dirty="0">
                <a:solidFill>
                  <a:srgbClr val="FF0000"/>
                </a:solidFill>
              </a:rPr>
              <a:t>ФГОС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80210"/>
            <a:ext cx="8007984" cy="418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08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На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каждой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ступени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образования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—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свои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стандарты.</a:t>
            </a:r>
            <a:endParaRPr sz="2700" dirty="0">
              <a:latin typeface="Times New Roman"/>
              <a:cs typeface="Times New Roman"/>
            </a:endParaRPr>
          </a:p>
          <a:p>
            <a:pPr marL="355600" marR="1139190">
              <a:lnSpc>
                <a:spcPts val="2920"/>
              </a:lnSpc>
              <a:spcBef>
                <a:spcPts val="204"/>
              </a:spcBef>
            </a:pPr>
            <a:r>
              <a:rPr sz="2700" spc="-10" dirty="0">
                <a:latin typeface="Times New Roman"/>
                <a:cs typeface="Times New Roman"/>
              </a:rPr>
              <a:t>Школьникам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необходимо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руководствоваться </a:t>
            </a:r>
            <a:r>
              <a:rPr sz="2700" dirty="0">
                <a:latin typeface="Times New Roman"/>
                <a:cs typeface="Times New Roman"/>
              </a:rPr>
              <a:t>следующими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документами:</a:t>
            </a:r>
            <a:endParaRPr sz="2700" dirty="0">
              <a:latin typeface="Times New Roman"/>
              <a:cs typeface="Times New Roman"/>
            </a:endParaRPr>
          </a:p>
          <a:p>
            <a:pPr marL="440690" indent="-42862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sz="2700" dirty="0">
                <a:latin typeface="Times New Roman"/>
                <a:cs typeface="Times New Roman"/>
              </a:rPr>
              <a:t>ФГОС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начального</a:t>
            </a:r>
            <a:r>
              <a:rPr sz="27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общего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образования</a:t>
            </a:r>
            <a:endParaRPr sz="2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(1-4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классы),</a:t>
            </a:r>
            <a:endParaRPr sz="2700" dirty="0">
              <a:latin typeface="Times New Roman"/>
              <a:cs typeface="Times New Roman"/>
            </a:endParaRPr>
          </a:p>
          <a:p>
            <a:pPr marL="440690" indent="-42862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sz="2700" dirty="0">
                <a:latin typeface="Times New Roman"/>
                <a:cs typeface="Times New Roman"/>
              </a:rPr>
              <a:t>ФГОС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основного</a:t>
            </a:r>
            <a:r>
              <a:rPr sz="27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общего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образования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(5-9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классы),</a:t>
            </a:r>
            <a:endParaRPr sz="2700" dirty="0">
              <a:latin typeface="Times New Roman"/>
              <a:cs typeface="Times New Roman"/>
            </a:endParaRPr>
          </a:p>
          <a:p>
            <a:pPr marL="355600" marR="1205230" indent="-3429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sz="2700" dirty="0">
                <a:latin typeface="Times New Roman"/>
                <a:cs typeface="Times New Roman"/>
              </a:rPr>
              <a:t>ФГОС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27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общего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образования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(10-</a:t>
            </a:r>
            <a:r>
              <a:rPr sz="2700" spc="-45" dirty="0">
                <a:latin typeface="Times New Roman"/>
                <a:cs typeface="Times New Roman"/>
              </a:rPr>
              <a:t>11 </a:t>
            </a:r>
            <a:r>
              <a:rPr sz="2700" spc="-10" dirty="0">
                <a:latin typeface="Times New Roman"/>
                <a:cs typeface="Times New Roman"/>
              </a:rPr>
              <a:t>классы),</a:t>
            </a:r>
            <a:endParaRPr sz="2700" dirty="0">
              <a:latin typeface="Times New Roman"/>
              <a:cs typeface="Times New Roman"/>
            </a:endParaRPr>
          </a:p>
          <a:p>
            <a:pPr marL="526415" indent="-514350">
              <a:lnSpc>
                <a:spcPts val="3080"/>
              </a:lnSpc>
              <a:spcBef>
                <a:spcPts val="280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700" dirty="0">
                <a:latin typeface="Times New Roman"/>
                <a:cs typeface="Times New Roman"/>
              </a:rPr>
              <a:t>ФГОС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образования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обучающихся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с</a:t>
            </a:r>
            <a:endParaRPr sz="2700" dirty="0">
              <a:latin typeface="Times New Roman"/>
              <a:cs typeface="Times New Roman"/>
            </a:endParaRPr>
          </a:p>
          <a:p>
            <a:pPr marL="355600">
              <a:lnSpc>
                <a:spcPts val="3080"/>
              </a:lnSpc>
            </a:pP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ограниченными</a:t>
            </a:r>
            <a:r>
              <a:rPr sz="27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возможностями</a:t>
            </a:r>
            <a:r>
              <a:rPr sz="27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r>
              <a:rPr sz="27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Times New Roman"/>
                <a:cs typeface="Times New Roman"/>
              </a:rPr>
              <a:t>(ОВЗ).</a:t>
            </a:r>
            <a:endParaRPr sz="2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638" y="277825"/>
            <a:ext cx="1073150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1275" algn="just">
              <a:lnSpc>
                <a:spcPct val="100000"/>
              </a:lnSpc>
              <a:spcBef>
                <a:spcPts val="100"/>
              </a:spcBef>
            </a:pPr>
            <a:r>
              <a:rPr sz="9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Ф Г О С</a:t>
            </a:r>
            <a:endParaRPr sz="9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873" y="861367"/>
            <a:ext cx="7072376" cy="52108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638" y="478358"/>
            <a:ext cx="6824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Три</a:t>
            </a:r>
            <a:r>
              <a:rPr sz="4400" spc="-17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поколения</a:t>
            </a:r>
            <a:r>
              <a:rPr sz="4400" spc="-175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стандартов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465898"/>
            <a:ext cx="7861934" cy="324548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5"/>
              </a:spcBef>
              <a:buFont typeface="Arial"/>
              <a:buChar char="•"/>
              <a:tabLst>
                <a:tab pos="355600" algn="l"/>
              </a:tabLst>
            </a:pPr>
            <a:r>
              <a:rPr sz="4800" dirty="0">
                <a:latin typeface="Times New Roman"/>
                <a:cs typeface="Times New Roman"/>
              </a:rPr>
              <a:t>ФГОС</a:t>
            </a:r>
            <a:r>
              <a:rPr sz="4800" spc="-6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принято</a:t>
            </a:r>
            <a:r>
              <a:rPr sz="4800" spc="-5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делить</a:t>
            </a:r>
            <a:r>
              <a:rPr sz="4800" spc="-55" dirty="0">
                <a:latin typeface="Times New Roman"/>
                <a:cs typeface="Times New Roman"/>
              </a:rPr>
              <a:t> </a:t>
            </a:r>
            <a:r>
              <a:rPr sz="4800" spc="-25" dirty="0">
                <a:latin typeface="Times New Roman"/>
                <a:cs typeface="Times New Roman"/>
              </a:rPr>
              <a:t>на</a:t>
            </a:r>
            <a:endParaRPr sz="4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55600" algn="l"/>
                <a:tab pos="1412240" algn="l"/>
                <a:tab pos="4514850" algn="l"/>
                <a:tab pos="5923280" algn="l"/>
              </a:tabLst>
            </a:pPr>
            <a:r>
              <a:rPr sz="4800" spc="-25" dirty="0">
                <a:latin typeface="Times New Roman"/>
                <a:cs typeface="Times New Roman"/>
              </a:rPr>
              <a:t>три</a:t>
            </a:r>
            <a:r>
              <a:rPr sz="4800" dirty="0">
                <a:latin typeface="Times New Roman"/>
                <a:cs typeface="Times New Roman"/>
              </a:rPr>
              <a:t>	поколения</a:t>
            </a:r>
            <a:r>
              <a:rPr sz="4800" spc="-13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—</a:t>
            </a:r>
            <a:r>
              <a:rPr sz="4800" spc="-165" dirty="0">
                <a:latin typeface="Times New Roman"/>
                <a:cs typeface="Times New Roman"/>
              </a:rPr>
              <a:t> </a:t>
            </a:r>
            <a:r>
              <a:rPr sz="4800" spc="-50" dirty="0">
                <a:latin typeface="Times New Roman"/>
                <a:cs typeface="Times New Roman"/>
              </a:rPr>
              <a:t>в </a:t>
            </a:r>
            <a:r>
              <a:rPr sz="4800" dirty="0">
                <a:latin typeface="Times New Roman"/>
                <a:cs typeface="Times New Roman"/>
              </a:rPr>
              <a:t>зависимости</a:t>
            </a:r>
            <a:r>
              <a:rPr sz="4800" spc="75" dirty="0">
                <a:latin typeface="Times New Roman"/>
                <a:cs typeface="Times New Roman"/>
              </a:rPr>
              <a:t> </a:t>
            </a:r>
            <a:r>
              <a:rPr sz="4800" spc="-25" dirty="0">
                <a:latin typeface="Times New Roman"/>
                <a:cs typeface="Times New Roman"/>
              </a:rPr>
              <a:t>от</a:t>
            </a:r>
            <a:r>
              <a:rPr sz="4800" dirty="0">
                <a:latin typeface="Times New Roman"/>
                <a:cs typeface="Times New Roman"/>
              </a:rPr>
              <a:t>	</a:t>
            </a:r>
            <a:r>
              <a:rPr sz="4800" spc="-10" dirty="0">
                <a:latin typeface="Times New Roman"/>
                <a:cs typeface="Times New Roman"/>
              </a:rPr>
              <a:t>того,</a:t>
            </a:r>
            <a:r>
              <a:rPr sz="4800" dirty="0">
                <a:latin typeface="Times New Roman"/>
                <a:cs typeface="Times New Roman"/>
              </a:rPr>
              <a:t>	в</a:t>
            </a:r>
            <a:r>
              <a:rPr sz="4800" spc="-15" dirty="0">
                <a:latin typeface="Times New Roman"/>
                <a:cs typeface="Times New Roman"/>
              </a:rPr>
              <a:t> </a:t>
            </a:r>
            <a:r>
              <a:rPr sz="4800" spc="-25" dirty="0">
                <a:latin typeface="Times New Roman"/>
                <a:cs typeface="Times New Roman"/>
              </a:rPr>
              <a:t>каких </a:t>
            </a:r>
            <a:r>
              <a:rPr sz="4800" dirty="0">
                <a:latin typeface="Times New Roman"/>
                <a:cs typeface="Times New Roman"/>
              </a:rPr>
              <a:t>годах</a:t>
            </a:r>
            <a:r>
              <a:rPr sz="4800" spc="-13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они</a:t>
            </a:r>
            <a:r>
              <a:rPr sz="4800" spc="-135" dirty="0">
                <a:latin typeface="Times New Roman"/>
                <a:cs typeface="Times New Roman"/>
              </a:rPr>
              <a:t> </a:t>
            </a:r>
            <a:r>
              <a:rPr sz="4800" spc="-10" dirty="0">
                <a:latin typeface="Times New Roman"/>
                <a:cs typeface="Times New Roman"/>
              </a:rPr>
              <a:t>применялись.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348" y="499694"/>
            <a:ext cx="5850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Первое</a:t>
            </a:r>
            <a:r>
              <a:rPr spc="-12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поколение</a:t>
            </a:r>
            <a:r>
              <a:rPr spc="-17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ФГОС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4114"/>
            <a:ext cx="8009890" cy="41871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1091565" indent="-342900">
              <a:lnSpc>
                <a:spcPts val="324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Были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приняты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2004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году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назывались государственными</a:t>
            </a:r>
            <a:r>
              <a:rPr sz="3000" spc="-1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образовательными</a:t>
            </a:r>
            <a:endParaRPr sz="3000">
              <a:latin typeface="Times New Roman"/>
              <a:cs typeface="Times New Roman"/>
            </a:endParaRPr>
          </a:p>
          <a:p>
            <a:pPr marL="355600" marR="365760">
              <a:lnSpc>
                <a:spcPts val="3240"/>
              </a:lnSpc>
            </a:pPr>
            <a:r>
              <a:rPr sz="3000" dirty="0">
                <a:latin typeface="Times New Roman"/>
                <a:cs typeface="Times New Roman"/>
              </a:rPr>
              <a:t>стандартами.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Аббревиатура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ФГОС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ещё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не </a:t>
            </a:r>
            <a:r>
              <a:rPr sz="3000" dirty="0">
                <a:latin typeface="Times New Roman"/>
                <a:cs typeface="Times New Roman"/>
              </a:rPr>
              <a:t>использовалась.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Основной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целью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Стандарта</a:t>
            </a:r>
            <a:endParaRPr sz="3000">
              <a:latin typeface="Times New Roman"/>
              <a:cs typeface="Times New Roman"/>
            </a:endParaRPr>
          </a:p>
          <a:p>
            <a:pPr marL="355600" marR="365760">
              <a:lnSpc>
                <a:spcPts val="3240"/>
              </a:lnSpc>
            </a:pPr>
            <a:r>
              <a:rPr sz="3000" dirty="0">
                <a:latin typeface="Times New Roman"/>
                <a:cs typeface="Times New Roman"/>
              </a:rPr>
              <a:t>2004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года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был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не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личностный,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а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предметный </a:t>
            </a:r>
            <a:r>
              <a:rPr sz="3000" spc="-45" dirty="0">
                <a:latin typeface="Times New Roman"/>
                <a:cs typeface="Times New Roman"/>
              </a:rPr>
              <a:t>результат,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ввиду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чего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Стандарт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быстро</a:t>
            </a:r>
            <a:endParaRPr sz="3000">
              <a:latin typeface="Times New Roman"/>
              <a:cs typeface="Times New Roman"/>
            </a:endParaRPr>
          </a:p>
          <a:p>
            <a:pPr marL="355600">
              <a:lnSpc>
                <a:spcPts val="3015"/>
              </a:lnSpc>
            </a:pPr>
            <a:r>
              <a:rPr sz="3000" dirty="0">
                <a:latin typeface="Times New Roman"/>
                <a:cs typeface="Times New Roman"/>
              </a:rPr>
              <a:t>устарел.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Во</a:t>
            </a:r>
            <a:r>
              <a:rPr sz="3000" spc="-25" dirty="0">
                <a:latin typeface="Times New Roman"/>
                <a:cs typeface="Times New Roman"/>
              </a:rPr>
              <a:t> главу </a:t>
            </a:r>
            <a:r>
              <a:rPr sz="3000" dirty="0">
                <a:latin typeface="Times New Roman"/>
                <a:cs typeface="Times New Roman"/>
              </a:rPr>
              <a:t>ставился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набор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информации,</a:t>
            </a:r>
            <a:endParaRPr sz="3000">
              <a:latin typeface="Times New Roman"/>
              <a:cs typeface="Times New Roman"/>
            </a:endParaRPr>
          </a:p>
          <a:p>
            <a:pPr marL="355600" marR="304800">
              <a:lnSpc>
                <a:spcPts val="3240"/>
              </a:lnSpc>
              <a:spcBef>
                <a:spcPts val="229"/>
              </a:spcBef>
            </a:pPr>
            <a:r>
              <a:rPr sz="3000" spc="-10" dirty="0">
                <a:latin typeface="Times New Roman"/>
                <a:cs typeface="Times New Roman"/>
              </a:rPr>
              <a:t>обязательной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для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изучения.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Подробно </a:t>
            </a:r>
            <a:r>
              <a:rPr sz="3000" dirty="0">
                <a:latin typeface="Times New Roman"/>
                <a:cs typeface="Times New Roman"/>
              </a:rPr>
              <a:t>описывалось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содержание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образование: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темы, </a:t>
            </a:r>
            <a:r>
              <a:rPr sz="3000" dirty="0">
                <a:latin typeface="Times New Roman"/>
                <a:cs typeface="Times New Roman"/>
              </a:rPr>
              <a:t>дидактические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единицы.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35355" marR="5080" indent="1275080">
              <a:lnSpc>
                <a:spcPts val="4710"/>
              </a:lnSpc>
              <a:spcBef>
                <a:spcPts val="280"/>
              </a:spcBef>
            </a:pPr>
            <a:r>
              <a:rPr dirty="0">
                <a:solidFill>
                  <a:srgbClr val="FF0000"/>
                </a:solidFill>
              </a:rPr>
              <a:t>Второе</a:t>
            </a:r>
            <a:r>
              <a:rPr spc="-16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поколение </a:t>
            </a:r>
            <a:r>
              <a:rPr spc="-25" dirty="0">
                <a:solidFill>
                  <a:srgbClr val="FF0000"/>
                </a:solidFill>
              </a:rPr>
              <a:t>образовательных</a:t>
            </a:r>
            <a:r>
              <a:rPr spc="-17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стандартов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8681"/>
            <a:ext cx="7951470" cy="43891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283210" indent="-342900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ФГОС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второго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поколения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разрабатывались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2009 </a:t>
            </a:r>
            <a:r>
              <a:rPr sz="2700" dirty="0">
                <a:latin typeface="Times New Roman"/>
                <a:cs typeface="Times New Roman"/>
              </a:rPr>
              <a:t>по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2012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год.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Акцент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них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сделан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на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развитие </a:t>
            </a:r>
            <a:r>
              <a:rPr sz="2700" dirty="0">
                <a:latin typeface="Times New Roman"/>
                <a:cs typeface="Times New Roman"/>
              </a:rPr>
              <a:t>универсальных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учебных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умений, то</a:t>
            </a:r>
            <a:r>
              <a:rPr sz="2700" spc="-20" dirty="0">
                <a:latin typeface="Times New Roman"/>
                <a:cs typeface="Times New Roman"/>
              </a:rPr>
              <a:t> есть</a:t>
            </a:r>
            <a:endParaRPr sz="2700">
              <a:latin typeface="Times New Roman"/>
              <a:cs typeface="Times New Roman"/>
            </a:endParaRPr>
          </a:p>
          <a:p>
            <a:pPr marL="355600">
              <a:lnSpc>
                <a:spcPts val="2270"/>
              </a:lnSpc>
            </a:pPr>
            <a:r>
              <a:rPr sz="2700" dirty="0">
                <a:latin typeface="Times New Roman"/>
                <a:cs typeface="Times New Roman"/>
              </a:rPr>
              <a:t>способности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самостоятельно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добывать</a:t>
            </a:r>
            <a:endParaRPr sz="2700">
              <a:latin typeface="Times New Roman"/>
              <a:cs typeface="Times New Roman"/>
            </a:endParaRPr>
          </a:p>
          <a:p>
            <a:pPr marL="355600" marR="948690">
              <a:lnSpc>
                <a:spcPct val="80000"/>
              </a:lnSpc>
              <a:spcBef>
                <a:spcPts val="325"/>
              </a:spcBef>
            </a:pPr>
            <a:r>
              <a:rPr sz="2700" dirty="0">
                <a:latin typeface="Times New Roman"/>
                <a:cs typeface="Times New Roman"/>
              </a:rPr>
              <a:t>информацию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использованием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технологий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и </a:t>
            </a:r>
            <a:r>
              <a:rPr sz="2700" spc="-10" dirty="0">
                <a:latin typeface="Times New Roman"/>
                <a:cs typeface="Times New Roman"/>
              </a:rPr>
              <a:t>коммуникации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людьми.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Фокус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сместили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на </a:t>
            </a:r>
            <a:r>
              <a:rPr sz="2700" dirty="0">
                <a:latin typeface="Times New Roman"/>
                <a:cs typeface="Times New Roman"/>
              </a:rPr>
              <a:t>личность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ребёнка.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Много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внимания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уделено </a:t>
            </a:r>
            <a:r>
              <a:rPr sz="2700" dirty="0">
                <a:latin typeface="Times New Roman"/>
                <a:cs typeface="Times New Roman"/>
              </a:rPr>
              <a:t>проектной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и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внеурочной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деятельности.</a:t>
            </a:r>
            <a:endParaRPr sz="2700">
              <a:latin typeface="Times New Roman"/>
              <a:cs typeface="Times New Roman"/>
            </a:endParaRPr>
          </a:p>
          <a:p>
            <a:pPr marL="355600">
              <a:lnSpc>
                <a:spcPts val="2270"/>
              </a:lnSpc>
            </a:pPr>
            <a:r>
              <a:rPr sz="2700" dirty="0">
                <a:latin typeface="Times New Roman"/>
                <a:cs typeface="Times New Roman"/>
              </a:rPr>
              <a:t>Предполагается,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что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обучающиеся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по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федеральным</a:t>
            </a:r>
            <a:endParaRPr sz="2700">
              <a:latin typeface="Times New Roman"/>
              <a:cs typeface="Times New Roman"/>
            </a:endParaRPr>
          </a:p>
          <a:p>
            <a:pPr marL="355600" marR="499109">
              <a:lnSpc>
                <a:spcPct val="80000"/>
              </a:lnSpc>
              <a:spcBef>
                <a:spcPts val="325"/>
              </a:spcBef>
            </a:pPr>
            <a:r>
              <a:rPr sz="2700" spc="-10" dirty="0">
                <a:latin typeface="Times New Roman"/>
                <a:cs typeface="Times New Roman"/>
              </a:rPr>
              <a:t>государственным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стандартам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второго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поколения </a:t>
            </a:r>
            <a:r>
              <a:rPr sz="2700" dirty="0">
                <a:latin typeface="Times New Roman"/>
                <a:cs typeface="Times New Roman"/>
              </a:rPr>
              <a:t>должны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любить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Родину,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уважать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закон,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быть </a:t>
            </a:r>
            <a:r>
              <a:rPr sz="2700" dirty="0">
                <a:latin typeface="Times New Roman"/>
                <a:cs typeface="Times New Roman"/>
              </a:rPr>
              <a:t>толерантными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и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стремиться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к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здоровому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образу жизни.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461" y="466166"/>
            <a:ext cx="6344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Третье</a:t>
            </a:r>
            <a:r>
              <a:rPr sz="4400" spc="-17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поколение</a:t>
            </a:r>
            <a:r>
              <a:rPr sz="4400" spc="-190" dirty="0">
                <a:solidFill>
                  <a:srgbClr val="FF0000"/>
                </a:solidFill>
              </a:rPr>
              <a:t> </a:t>
            </a:r>
            <a:r>
              <a:rPr sz="4400" spc="-20" dirty="0">
                <a:solidFill>
                  <a:srgbClr val="FF0000"/>
                </a:solidFill>
              </a:rPr>
              <a:t>ФГОС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8310"/>
            <a:ext cx="746315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20" dirty="0">
                <a:latin typeface="Times New Roman"/>
                <a:cs typeface="Times New Roman"/>
              </a:rPr>
              <a:t>Переход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на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новые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образовательные </a:t>
            </a:r>
            <a:r>
              <a:rPr sz="3600" dirty="0">
                <a:latin typeface="Times New Roman"/>
                <a:cs typeface="Times New Roman"/>
              </a:rPr>
              <a:t>стандарты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третьего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поколения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75" dirty="0">
                <a:latin typeface="Times New Roman"/>
                <a:cs typeface="Times New Roman"/>
              </a:rPr>
              <a:t>будет </a:t>
            </a:r>
            <a:r>
              <a:rPr sz="3600" dirty="0">
                <a:latin typeface="Times New Roman"/>
                <a:cs typeface="Times New Roman"/>
              </a:rPr>
              <a:t>осуществлён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сентябре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2022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года. </a:t>
            </a:r>
            <a:r>
              <a:rPr sz="3600" dirty="0">
                <a:latin typeface="Times New Roman"/>
                <a:cs typeface="Times New Roman"/>
              </a:rPr>
              <a:t>Обсуждение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новых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ФГОС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началось </a:t>
            </a:r>
            <a:r>
              <a:rPr sz="3600" dirty="0">
                <a:latin typeface="Times New Roman"/>
                <a:cs typeface="Times New Roman"/>
              </a:rPr>
              <a:t>ещё весной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2018, и с тех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пор </a:t>
            </a:r>
            <a:r>
              <a:rPr sz="3600" dirty="0">
                <a:latin typeface="Times New Roman"/>
                <a:cs typeface="Times New Roman"/>
              </a:rPr>
              <a:t>прорабатывается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их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внедрение.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085339" marR="5080" indent="-1530350">
              <a:lnSpc>
                <a:spcPts val="4700"/>
              </a:lnSpc>
              <a:spcBef>
                <a:spcPts val="300"/>
              </a:spcBef>
            </a:pPr>
            <a:r>
              <a:rPr dirty="0">
                <a:solidFill>
                  <a:srgbClr val="FF0000"/>
                </a:solidFill>
              </a:rPr>
              <a:t>Внедрение</a:t>
            </a:r>
            <a:r>
              <a:rPr spc="-1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ФГОС</a:t>
            </a:r>
            <a:r>
              <a:rPr spc="-1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НОО</a:t>
            </a:r>
            <a:r>
              <a:rPr spc="-1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и</a:t>
            </a:r>
            <a:r>
              <a:rPr spc="-12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ФГОС </a:t>
            </a:r>
            <a:r>
              <a:rPr dirty="0">
                <a:solidFill>
                  <a:srgbClr val="FF0000"/>
                </a:solidFill>
              </a:rPr>
              <a:t>ООО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с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01.09.2022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г.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7273"/>
            <a:ext cx="8036559" cy="43846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77165" indent="-342900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Министерством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просвещения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утверждены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новые</a:t>
            </a:r>
            <a:r>
              <a:rPr sz="22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федеральные </a:t>
            </a:r>
            <a:r>
              <a:rPr sz="2200" spc="-25" dirty="0">
                <a:solidFill>
                  <a:srgbClr val="FF0000"/>
                </a:solidFill>
                <a:latin typeface="Times New Roman"/>
                <a:cs typeface="Times New Roman"/>
              </a:rPr>
              <a:t>государственные</a:t>
            </a:r>
            <a:r>
              <a:rPr sz="22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2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стандарты</a:t>
            </a:r>
            <a:r>
              <a:rPr sz="2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(далее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ФГОС) </a:t>
            </a:r>
            <a:r>
              <a:rPr sz="2200" spc="-20" dirty="0">
                <a:latin typeface="Times New Roman"/>
                <a:cs typeface="Times New Roman"/>
              </a:rPr>
              <a:t>начального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общего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основного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общего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(далее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1850"/>
              </a:lnSpc>
            </a:pPr>
            <a:r>
              <a:rPr sz="2200" dirty="0">
                <a:latin typeface="Times New Roman"/>
                <a:cs typeface="Times New Roman"/>
              </a:rPr>
              <a:t>НОО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ООО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соответственно).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Обновлённая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редакция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ФГОС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110"/>
              </a:lnSpc>
            </a:pPr>
            <a:r>
              <a:rPr sz="2200" spc="-10" dirty="0">
                <a:latin typeface="Times New Roman"/>
                <a:cs typeface="Times New Roman"/>
              </a:rPr>
              <a:t>сохраняет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принципы</a:t>
            </a:r>
            <a:r>
              <a:rPr sz="2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вариативности</a:t>
            </a:r>
            <a:r>
              <a:rPr sz="2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формировании</a:t>
            </a:r>
            <a:r>
              <a:rPr sz="2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школами</a:t>
            </a:r>
            <a:endParaRPr sz="2200">
              <a:latin typeface="Times New Roman"/>
              <a:cs typeface="Times New Roman"/>
            </a:endParaRPr>
          </a:p>
          <a:p>
            <a:pPr marL="355600" marR="619125">
              <a:lnSpc>
                <a:spcPct val="80000"/>
              </a:lnSpc>
              <a:spcBef>
                <a:spcPts val="265"/>
              </a:spcBef>
            </a:pPr>
            <a:r>
              <a:rPr sz="2200" dirty="0">
                <a:latin typeface="Times New Roman"/>
                <a:cs typeface="Times New Roman"/>
              </a:rPr>
              <a:t>основных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образовательных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программ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начального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общего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и </a:t>
            </a:r>
            <a:r>
              <a:rPr sz="2200" dirty="0">
                <a:latin typeface="Times New Roman"/>
                <a:cs typeface="Times New Roman"/>
              </a:rPr>
              <a:t>основного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общего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также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учёта</a:t>
            </a:r>
            <a:r>
              <a:rPr sz="22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интересов</a:t>
            </a:r>
            <a:r>
              <a:rPr sz="2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и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возможностей</a:t>
            </a:r>
            <a:r>
              <a:rPr sz="2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как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образовательных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организаций,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их</a:t>
            </a:r>
            <a:endParaRPr sz="2200">
              <a:latin typeface="Times New Roman"/>
              <a:cs typeface="Times New Roman"/>
            </a:endParaRPr>
          </a:p>
          <a:p>
            <a:pPr marL="355600" marR="5080">
              <a:lnSpc>
                <a:spcPct val="80000"/>
              </a:lnSpc>
            </a:pPr>
            <a:r>
              <a:rPr sz="2200" spc="-10" dirty="0">
                <a:latin typeface="Times New Roman"/>
                <a:cs typeface="Times New Roman"/>
              </a:rPr>
              <a:t>учеников.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Именно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сентября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2022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года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начнут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действовать </a:t>
            </a:r>
            <a:r>
              <a:rPr sz="2200" dirty="0">
                <a:latin typeface="Times New Roman"/>
                <a:cs typeface="Times New Roman"/>
              </a:rPr>
              <a:t>ФГОС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каждой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школе,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обучающиеся,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которые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будут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приняты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обучение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первые</a:t>
            </a:r>
            <a:r>
              <a:rPr sz="2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пятые</a:t>
            </a:r>
            <a:r>
              <a:rPr sz="2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классы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2022</a:t>
            </a:r>
            <a:r>
              <a:rPr sz="2200" spc="-65" dirty="0">
                <a:latin typeface="Times New Roman"/>
                <a:cs typeface="Times New Roman"/>
              </a:rPr>
              <a:t> году,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будут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учиться </a:t>
            </a:r>
            <a:r>
              <a:rPr sz="2200" dirty="0">
                <a:latin typeface="Times New Roman"/>
                <a:cs typeface="Times New Roman"/>
              </a:rPr>
              <a:t>уже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обновленным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ФГОС.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1850"/>
              </a:lnSpc>
            </a:pP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несовершеннолетних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обучающихся,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зачисленных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на</a:t>
            </a:r>
            <a:endParaRPr sz="2200">
              <a:latin typeface="Times New Roman"/>
              <a:cs typeface="Times New Roman"/>
            </a:endParaRPr>
          </a:p>
          <a:p>
            <a:pPr marL="355600" marR="173355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latin typeface="Times New Roman"/>
                <a:cs typeface="Times New Roman"/>
              </a:rPr>
              <a:t>обучение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вступления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силу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настоящих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приказов,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возможно обучение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новым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ФГОС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согласия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их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родителей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(законных представителей).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492" y="642886"/>
            <a:ext cx="6981481" cy="53166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5726" y="107695"/>
            <a:ext cx="4463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НОРМАТИВНАЯ</a:t>
            </a:r>
            <a:r>
              <a:rPr sz="3200" spc="-135" dirty="0"/>
              <a:t> </a:t>
            </a:r>
            <a:r>
              <a:rPr sz="3200" spc="-20" dirty="0"/>
              <a:t>БАЗА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8849" y="499694"/>
            <a:ext cx="6229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ФГОС</a:t>
            </a:r>
            <a:r>
              <a:rPr spc="-19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третьего</a:t>
            </a:r>
            <a:r>
              <a:rPr spc="-20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поколения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8681"/>
            <a:ext cx="7912100" cy="405955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877569" indent="-342900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solidFill>
                  <a:srgbClr val="FF0000"/>
                </a:solidFill>
                <a:latin typeface="Times New Roman"/>
                <a:cs typeface="Times New Roman"/>
              </a:rPr>
              <a:t>Главной</a:t>
            </a:r>
            <a:r>
              <a:rPr sz="27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задачей</a:t>
            </a:r>
            <a:r>
              <a:rPr sz="27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ФГОС</a:t>
            </a:r>
            <a:r>
              <a:rPr sz="27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третьего</a:t>
            </a:r>
            <a:r>
              <a:rPr sz="27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поколения </a:t>
            </a:r>
            <a:r>
              <a:rPr sz="2700" dirty="0">
                <a:latin typeface="Times New Roman"/>
                <a:cs typeface="Times New Roman"/>
              </a:rPr>
              <a:t>заявлена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конкретизация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требований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к </a:t>
            </a:r>
            <a:r>
              <a:rPr sz="2700" dirty="0">
                <a:latin typeface="Times New Roman"/>
                <a:cs typeface="Times New Roman"/>
              </a:rPr>
              <a:t>обучающимся.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Дело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том,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что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предыдущей </a:t>
            </a:r>
            <a:r>
              <a:rPr sz="2700" dirty="0">
                <a:latin typeface="Times New Roman"/>
                <a:cs typeface="Times New Roman"/>
              </a:rPr>
              <a:t>редакции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Стандарт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включал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только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общие </a:t>
            </a:r>
            <a:r>
              <a:rPr sz="2700" dirty="0">
                <a:latin typeface="Times New Roman"/>
                <a:cs typeface="Times New Roman"/>
              </a:rPr>
              <a:t>установки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на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формирование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определённых</a:t>
            </a:r>
            <a:endParaRPr sz="2700">
              <a:latin typeface="Times New Roman"/>
              <a:cs typeface="Times New Roman"/>
            </a:endParaRPr>
          </a:p>
          <a:p>
            <a:pPr marL="355600" marR="253365">
              <a:lnSpc>
                <a:spcPct val="80000"/>
              </a:lnSpc>
            </a:pPr>
            <a:r>
              <a:rPr sz="2700" spc="-10" dirty="0">
                <a:latin typeface="Times New Roman"/>
                <a:cs typeface="Times New Roman"/>
              </a:rPr>
              <a:t>компетенций.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Учебные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учреждения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сами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решали, </a:t>
            </a:r>
            <a:r>
              <a:rPr sz="2700" dirty="0">
                <a:latin typeface="Times New Roman"/>
                <a:cs typeface="Times New Roman"/>
              </a:rPr>
              <a:t>что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именно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и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каком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классе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изучать,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поэтому </a:t>
            </a:r>
            <a:r>
              <a:rPr sz="2700" dirty="0">
                <a:latin typeface="Times New Roman"/>
                <a:cs typeface="Times New Roman"/>
              </a:rPr>
              <a:t>образовательные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программы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разных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школ</a:t>
            </a:r>
            <a:endParaRPr sz="2700">
              <a:latin typeface="Times New Roman"/>
              <a:cs typeface="Times New Roman"/>
            </a:endParaRPr>
          </a:p>
          <a:p>
            <a:pPr marL="355600">
              <a:lnSpc>
                <a:spcPts val="2270"/>
              </a:lnSpc>
            </a:pPr>
            <a:r>
              <a:rPr sz="2700" dirty="0">
                <a:latin typeface="Times New Roman"/>
                <a:cs typeface="Times New Roman"/>
              </a:rPr>
              <a:t>отличались,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а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результаты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обучения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не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были</a:t>
            </a:r>
            <a:endParaRPr sz="2700">
              <a:latin typeface="Times New Roman"/>
              <a:cs typeface="Times New Roman"/>
            </a:endParaRPr>
          </a:p>
          <a:p>
            <a:pPr marL="355600" marR="5080">
              <a:lnSpc>
                <a:spcPts val="2590"/>
              </a:lnSpc>
              <a:spcBef>
                <a:spcPts val="305"/>
              </a:spcBef>
            </a:pPr>
            <a:r>
              <a:rPr sz="2700" dirty="0">
                <a:latin typeface="Times New Roman"/>
                <a:cs typeface="Times New Roman"/>
              </a:rPr>
              <a:t>детализированы.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Предполагается,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что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новые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ФГОС </a:t>
            </a:r>
            <a:r>
              <a:rPr sz="2700" dirty="0">
                <a:latin typeface="Times New Roman"/>
                <a:cs typeface="Times New Roman"/>
              </a:rPr>
              <a:t>определяют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чёткие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требования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к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предметным </a:t>
            </a:r>
            <a:r>
              <a:rPr sz="2700" spc="-20" dirty="0">
                <a:latin typeface="Times New Roman"/>
                <a:cs typeface="Times New Roman"/>
              </a:rPr>
              <a:t>результатам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по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каждой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учебной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дисциплине.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4366" y="207086"/>
            <a:ext cx="674115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735" marR="5080" indent="-66167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Новые</a:t>
            </a:r>
            <a:r>
              <a:rPr spc="-20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ФГОС,</a:t>
            </a:r>
            <a:r>
              <a:rPr spc="-20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которые</a:t>
            </a:r>
            <a:r>
              <a:rPr spc="-21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будут </a:t>
            </a:r>
            <a:r>
              <a:rPr spc="-25" dirty="0">
                <a:solidFill>
                  <a:srgbClr val="FF0000"/>
                </a:solidFill>
              </a:rPr>
              <a:t>действовать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с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2022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года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9" y="1714500"/>
            <a:ext cx="2071751" cy="19546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1653" y="1718659"/>
            <a:ext cx="2545879" cy="20423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9376" y="4000500"/>
            <a:ext cx="2920746" cy="19886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29376" y="1785873"/>
            <a:ext cx="2637028" cy="19288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287" y="4071950"/>
            <a:ext cx="2786126" cy="18573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3250" y="4143324"/>
            <a:ext cx="2637028" cy="18070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134" y="100329"/>
            <a:ext cx="74009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2875" marR="5080" indent="-1400810">
              <a:lnSpc>
                <a:spcPct val="100000"/>
              </a:lnSpc>
              <a:spcBef>
                <a:spcPts val="100"/>
              </a:spcBef>
              <a:tabLst>
                <a:tab pos="1364615" algn="l"/>
                <a:tab pos="3262629" algn="l"/>
              </a:tabLst>
            </a:pPr>
            <a:r>
              <a:rPr sz="5400" spc="-25" dirty="0">
                <a:solidFill>
                  <a:srgbClr val="C00000"/>
                </a:solidFill>
              </a:rPr>
              <a:t>«Не</a:t>
            </a:r>
            <a:r>
              <a:rPr sz="5400" dirty="0">
                <a:solidFill>
                  <a:srgbClr val="C00000"/>
                </a:solidFill>
              </a:rPr>
              <a:t>	дай</a:t>
            </a:r>
            <a:r>
              <a:rPr sz="5400" spc="10" dirty="0">
                <a:solidFill>
                  <a:srgbClr val="C00000"/>
                </a:solidFill>
              </a:rPr>
              <a:t> </a:t>
            </a:r>
            <a:r>
              <a:rPr sz="5400" dirty="0">
                <a:solidFill>
                  <a:srgbClr val="C00000"/>
                </a:solidFill>
              </a:rPr>
              <a:t>вам</a:t>
            </a:r>
            <a:r>
              <a:rPr sz="5400" spc="-15" dirty="0">
                <a:solidFill>
                  <a:srgbClr val="C00000"/>
                </a:solidFill>
              </a:rPr>
              <a:t> </a:t>
            </a:r>
            <a:r>
              <a:rPr sz="5400" dirty="0">
                <a:solidFill>
                  <a:srgbClr val="C00000"/>
                </a:solidFill>
              </a:rPr>
              <a:t>Бог</a:t>
            </a:r>
            <a:r>
              <a:rPr sz="5400" spc="-15" dirty="0">
                <a:solidFill>
                  <a:srgbClr val="C00000"/>
                </a:solidFill>
              </a:rPr>
              <a:t> </a:t>
            </a:r>
            <a:r>
              <a:rPr sz="5400" dirty="0">
                <a:solidFill>
                  <a:srgbClr val="C00000"/>
                </a:solidFill>
              </a:rPr>
              <a:t>жить</a:t>
            </a:r>
            <a:r>
              <a:rPr sz="5400" spc="-10" dirty="0">
                <a:solidFill>
                  <a:srgbClr val="C00000"/>
                </a:solidFill>
              </a:rPr>
              <a:t> </a:t>
            </a:r>
            <a:r>
              <a:rPr sz="5400" spc="-50" dirty="0">
                <a:solidFill>
                  <a:srgbClr val="C00000"/>
                </a:solidFill>
              </a:rPr>
              <a:t>в </a:t>
            </a:r>
            <a:r>
              <a:rPr sz="5400" spc="-10" dirty="0">
                <a:solidFill>
                  <a:srgbClr val="C00000"/>
                </a:solidFill>
              </a:rPr>
              <a:t>эпоху</a:t>
            </a:r>
            <a:r>
              <a:rPr sz="5400" dirty="0">
                <a:solidFill>
                  <a:srgbClr val="C00000"/>
                </a:solidFill>
              </a:rPr>
              <a:t>	</a:t>
            </a:r>
            <a:r>
              <a:rPr sz="5400" spc="-10" dirty="0">
                <a:solidFill>
                  <a:srgbClr val="C00000"/>
                </a:solidFill>
              </a:rPr>
              <a:t>перемен,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69696" y="1804162"/>
            <a:ext cx="4885055" cy="3807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4190" indent="-9525">
              <a:lnSpc>
                <a:spcPct val="100000"/>
              </a:lnSpc>
              <a:spcBef>
                <a:spcPts val="105"/>
              </a:spcBef>
            </a:pPr>
            <a:r>
              <a:rPr sz="3500" b="1" dirty="0">
                <a:solidFill>
                  <a:srgbClr val="001F5F"/>
                </a:solidFill>
                <a:latin typeface="Times New Roman"/>
                <a:cs typeface="Times New Roman"/>
              </a:rPr>
              <a:t>…если</a:t>
            </a:r>
            <a:r>
              <a:rPr sz="35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001F5F"/>
                </a:solidFill>
                <a:latin typeface="Times New Roman"/>
                <a:cs typeface="Times New Roman"/>
              </a:rPr>
              <a:t>вы</a:t>
            </a:r>
            <a:r>
              <a:rPr sz="35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35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сможете </a:t>
            </a:r>
            <a:r>
              <a:rPr sz="35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воспользоваться</a:t>
            </a:r>
            <a:endParaRPr sz="35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35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ПРЕИМУЩЕСТВАМИ</a:t>
            </a:r>
            <a:endParaRPr sz="35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3500" b="1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35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перемен»</a:t>
            </a:r>
            <a:endParaRPr sz="3500">
              <a:latin typeface="Times New Roman"/>
              <a:cs typeface="Times New Roman"/>
            </a:endParaRPr>
          </a:p>
          <a:p>
            <a:pPr marL="553085">
              <a:lnSpc>
                <a:spcPct val="100000"/>
              </a:lnSpc>
              <a:spcBef>
                <a:spcPts val="294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Китайская</a:t>
            </a:r>
            <a:endParaRPr sz="2800">
              <a:latin typeface="Times New Roman"/>
              <a:cs typeface="Times New Roman"/>
            </a:endParaRPr>
          </a:p>
          <a:p>
            <a:pPr marL="2153920">
              <a:lnSpc>
                <a:spcPts val="3329"/>
              </a:lnSpc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народная</a:t>
            </a:r>
            <a:endParaRPr sz="2800">
              <a:latin typeface="Times New Roman"/>
              <a:cs typeface="Times New Roman"/>
            </a:endParaRPr>
          </a:p>
          <a:p>
            <a:pPr marL="3399154">
              <a:lnSpc>
                <a:spcPts val="3329"/>
              </a:lnSpc>
            </a:pP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мудрость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373" y="1857400"/>
            <a:ext cx="3214751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423" y="849007"/>
            <a:ext cx="3657711" cy="10532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4819" y="2071878"/>
            <a:ext cx="7331709" cy="223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Новые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ФГОС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начнут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действовать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с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сентября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2022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года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каждой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школе,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ребята,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которые </a:t>
            </a:r>
            <a:r>
              <a:rPr sz="2400" spc="-30" dirty="0">
                <a:latin typeface="Times New Roman"/>
                <a:cs typeface="Times New Roman"/>
              </a:rPr>
              <a:t>будут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приняты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классы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2022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году,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будут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учиться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обновленным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ФГОС.</a:t>
            </a:r>
            <a:endParaRPr sz="2400">
              <a:latin typeface="Times New Roman"/>
              <a:cs typeface="Times New Roman"/>
            </a:endParaRPr>
          </a:p>
          <a:p>
            <a:pPr marL="12700" marR="103505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Другим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учащимся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продолжить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обучение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ним </a:t>
            </a:r>
            <a:r>
              <a:rPr sz="2400" dirty="0">
                <a:latin typeface="Times New Roman"/>
                <a:cs typeface="Times New Roman"/>
              </a:rPr>
              <a:t>возможно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будет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только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согласии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родителей.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87" y="4357738"/>
            <a:ext cx="3516122" cy="2168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750" y="4429074"/>
            <a:ext cx="3429000" cy="20356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423" y="721197"/>
            <a:ext cx="3657711" cy="947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5965" y="1737182"/>
            <a:ext cx="807656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новой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версии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все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очень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подробно: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какой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минимум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знаний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12700" marR="88201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умений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должен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освоить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ученик.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Упор </a:t>
            </a:r>
            <a:r>
              <a:rPr sz="2400" dirty="0">
                <a:latin typeface="Times New Roman"/>
                <a:cs typeface="Times New Roman"/>
              </a:rPr>
              <a:t>сделан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как </a:t>
            </a:r>
            <a:r>
              <a:rPr sz="2400" dirty="0">
                <a:latin typeface="Times New Roman"/>
                <a:cs typeface="Times New Roman"/>
              </a:rPr>
              <a:t>ребенок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может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применять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знания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практике.</a:t>
            </a:r>
            <a:endParaRPr sz="2400">
              <a:latin typeface="Times New Roman"/>
              <a:cs typeface="Times New Roman"/>
            </a:endParaRPr>
          </a:p>
          <a:p>
            <a:pPr marL="12700" marR="196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документах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отмечается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ФГОС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обеспечивают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единство образовательного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пространства России,</a:t>
            </a:r>
            <a:r>
              <a:rPr sz="2400" spc="-10" dirty="0">
                <a:latin typeface="Times New Roman"/>
                <a:cs typeface="Times New Roman"/>
              </a:rPr>
              <a:t> вариативность</a:t>
            </a:r>
            <a:endParaRPr sz="2400">
              <a:latin typeface="Times New Roman"/>
              <a:cs typeface="Times New Roman"/>
            </a:endParaRPr>
          </a:p>
          <a:p>
            <a:pPr marL="12700" marR="77343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содержания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образовательных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благоприятные </a:t>
            </a:r>
            <a:r>
              <a:rPr sz="2400" dirty="0">
                <a:latin typeface="Times New Roman"/>
                <a:cs typeface="Times New Roman"/>
              </a:rPr>
              <a:t>условия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воспитания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обучения,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формирование </a:t>
            </a:r>
            <a:r>
              <a:rPr sz="2400" spc="-50" dirty="0"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обучающихся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культуры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пользования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информационно-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коммуникационными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технологиями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751" y="4714900"/>
            <a:ext cx="314325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423" y="792698"/>
            <a:ext cx="3657711" cy="947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63214" y="2026158"/>
            <a:ext cx="2414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ГЛАВНЫЕ</a:t>
            </a: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ОТЛИЧИЯ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1868" y="2297379"/>
            <a:ext cx="64662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Сегодняшние</a:t>
            </a:r>
            <a:r>
              <a:rPr sz="2400"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ФГОС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содержат</a:t>
            </a:r>
            <a:r>
              <a:rPr sz="24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общие,</a:t>
            </a:r>
            <a:r>
              <a:rPr sz="24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размытые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формулировки.</a:t>
            </a:r>
            <a:r>
              <a:rPr sz="2400"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FF0000"/>
                </a:solidFill>
                <a:latin typeface="Times New Roman"/>
                <a:cs typeface="Times New Roman"/>
              </a:rPr>
              <a:t>Главным</a:t>
            </a:r>
            <a:r>
              <a:rPr sz="2400" b="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отличием</a:t>
            </a:r>
            <a:r>
              <a:rPr sz="2400" b="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обновленных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3695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стандартов</a:t>
            </a:r>
            <a:r>
              <a:rPr spc="10" dirty="0"/>
              <a:t> </a:t>
            </a:r>
            <a:r>
              <a:rPr dirty="0"/>
              <a:t>станет</a:t>
            </a:r>
            <a:r>
              <a:rPr spc="-5" dirty="0"/>
              <a:t> </a:t>
            </a:r>
            <a:r>
              <a:rPr dirty="0"/>
              <a:t>следующее:</a:t>
            </a:r>
            <a:r>
              <a:rPr spc="-50" dirty="0"/>
              <a:t> </a:t>
            </a:r>
            <a:r>
              <a:rPr dirty="0"/>
              <a:t>весь</a:t>
            </a:r>
            <a:r>
              <a:rPr spc="5" dirty="0"/>
              <a:t> </a:t>
            </a:r>
            <a:r>
              <a:rPr dirty="0"/>
              <a:t>учебный</a:t>
            </a:r>
            <a:r>
              <a:rPr spc="-30" dirty="0"/>
              <a:t> </a:t>
            </a:r>
            <a:r>
              <a:rPr spc="-10" dirty="0"/>
              <a:t>процесс </a:t>
            </a:r>
            <a:r>
              <a:rPr spc="-25" dirty="0"/>
              <a:t>будет</a:t>
            </a:r>
            <a:r>
              <a:rPr spc="-75" dirty="0"/>
              <a:t> </a:t>
            </a:r>
            <a:r>
              <a:rPr dirty="0"/>
              <a:t>описан</a:t>
            </a:r>
            <a:r>
              <a:rPr spc="-50" dirty="0"/>
              <a:t> </a:t>
            </a:r>
            <a:r>
              <a:rPr dirty="0"/>
              <a:t>очень</a:t>
            </a:r>
            <a:r>
              <a:rPr spc="-35" dirty="0"/>
              <a:t> </a:t>
            </a:r>
            <a:r>
              <a:rPr dirty="0"/>
              <a:t>подробно.</a:t>
            </a:r>
            <a:r>
              <a:rPr spc="-35" dirty="0"/>
              <a:t> </a:t>
            </a:r>
            <a:r>
              <a:rPr dirty="0"/>
              <a:t>В</a:t>
            </a:r>
            <a:r>
              <a:rPr spc="-50" dirty="0"/>
              <a:t> </a:t>
            </a:r>
            <a:r>
              <a:rPr dirty="0"/>
              <a:t>документе</a:t>
            </a:r>
            <a:r>
              <a:rPr spc="-65" dirty="0"/>
              <a:t> </a:t>
            </a:r>
            <a:r>
              <a:rPr spc="-10" dirty="0"/>
              <a:t>будут</a:t>
            </a:r>
          </a:p>
          <a:p>
            <a:pPr marL="12700" marR="639445" algn="just">
              <a:lnSpc>
                <a:spcPct val="100000"/>
              </a:lnSpc>
            </a:pPr>
            <a:r>
              <a:rPr dirty="0"/>
              <a:t>максимально</a:t>
            </a:r>
            <a:r>
              <a:rPr spc="-95" dirty="0"/>
              <a:t> </a:t>
            </a:r>
            <a:r>
              <a:rPr dirty="0"/>
              <a:t>точно</a:t>
            </a:r>
            <a:r>
              <a:rPr spc="-50" dirty="0"/>
              <a:t> </a:t>
            </a:r>
            <a:r>
              <a:rPr spc="-10" dirty="0"/>
              <a:t>сформулированы</a:t>
            </a:r>
            <a:r>
              <a:rPr spc="-85" dirty="0"/>
              <a:t> </a:t>
            </a:r>
            <a:r>
              <a:rPr dirty="0"/>
              <a:t>требования</a:t>
            </a:r>
            <a:r>
              <a:rPr spc="-40" dirty="0"/>
              <a:t> </a:t>
            </a:r>
            <a:r>
              <a:rPr spc="-50" dirty="0"/>
              <a:t>к </a:t>
            </a:r>
            <a:r>
              <a:rPr dirty="0"/>
              <a:t>предметам</a:t>
            </a:r>
            <a:r>
              <a:rPr spc="-30" dirty="0"/>
              <a:t> </a:t>
            </a:r>
            <a:r>
              <a:rPr dirty="0"/>
              <a:t>всей</a:t>
            </a:r>
            <a:r>
              <a:rPr spc="-25" dirty="0"/>
              <a:t> </a:t>
            </a:r>
            <a:r>
              <a:rPr spc="-10" dirty="0"/>
              <a:t>школьной</a:t>
            </a:r>
            <a:r>
              <a:rPr spc="-25" dirty="0"/>
              <a:t> </a:t>
            </a:r>
            <a:r>
              <a:rPr dirty="0"/>
              <a:t>программы,</a:t>
            </a:r>
            <a:r>
              <a:rPr spc="-3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каждому </a:t>
            </a:r>
            <a:r>
              <a:rPr dirty="0"/>
              <a:t>учебному</a:t>
            </a:r>
            <a:r>
              <a:rPr spc="-55" dirty="0"/>
              <a:t> </a:t>
            </a:r>
            <a:r>
              <a:rPr dirty="0"/>
              <a:t>предмету</a:t>
            </a:r>
            <a:r>
              <a:rPr spc="-20" dirty="0"/>
              <a:t> </a:t>
            </a:r>
            <a:r>
              <a:rPr dirty="0"/>
              <a:t>даны</a:t>
            </a:r>
            <a:r>
              <a:rPr spc="-30" dirty="0"/>
              <a:t> </a:t>
            </a:r>
            <a:r>
              <a:rPr dirty="0"/>
              <a:t>четкие</a:t>
            </a:r>
            <a:r>
              <a:rPr spc="-25" dirty="0"/>
              <a:t> </a:t>
            </a:r>
            <a:r>
              <a:rPr dirty="0"/>
              <a:t>требования</a:t>
            </a:r>
            <a:r>
              <a:rPr spc="-5" dirty="0"/>
              <a:t> </a:t>
            </a:r>
            <a:r>
              <a:rPr spc="-50" dirty="0"/>
              <a:t>к</a:t>
            </a:r>
          </a:p>
          <a:p>
            <a:pPr marL="12700" marR="5080" algn="just">
              <a:lnSpc>
                <a:spcPct val="100000"/>
              </a:lnSpc>
            </a:pPr>
            <a:r>
              <a:rPr dirty="0"/>
              <a:t>образовательным</a:t>
            </a:r>
            <a:r>
              <a:rPr spc="-75" dirty="0"/>
              <a:t> </a:t>
            </a:r>
            <a:r>
              <a:rPr spc="-10" dirty="0"/>
              <a:t>результатам,</a:t>
            </a:r>
            <a:r>
              <a:rPr spc="-85" dirty="0"/>
              <a:t> </a:t>
            </a:r>
            <a:r>
              <a:rPr spc="-10" dirty="0"/>
              <a:t>конкретизировано,</a:t>
            </a:r>
            <a:r>
              <a:rPr spc="-70" dirty="0"/>
              <a:t> </a:t>
            </a:r>
            <a:r>
              <a:rPr spc="-35" dirty="0"/>
              <a:t>какой </a:t>
            </a:r>
            <a:r>
              <a:rPr dirty="0"/>
              <a:t>минимум</a:t>
            </a:r>
            <a:r>
              <a:rPr spc="-20" dirty="0"/>
              <a:t> </a:t>
            </a:r>
            <a:r>
              <a:rPr dirty="0"/>
              <a:t>знаний</a:t>
            </a:r>
            <a:r>
              <a:rPr spc="-20" dirty="0"/>
              <a:t> </a:t>
            </a:r>
            <a:r>
              <a:rPr dirty="0"/>
              <a:t>и умений</a:t>
            </a:r>
            <a:r>
              <a:rPr spc="-30" dirty="0"/>
              <a:t> </a:t>
            </a:r>
            <a:r>
              <a:rPr dirty="0"/>
              <a:t>должен</a:t>
            </a:r>
            <a:r>
              <a:rPr spc="-5" dirty="0"/>
              <a:t> </a:t>
            </a:r>
            <a:r>
              <a:rPr dirty="0"/>
              <a:t>освоить</a:t>
            </a:r>
            <a:r>
              <a:rPr spc="-15" dirty="0"/>
              <a:t> </a:t>
            </a:r>
            <a:r>
              <a:rPr spc="-10" dirty="0"/>
              <a:t>ученик.</a:t>
            </a:r>
          </a:p>
          <a:p>
            <a:pPr marL="88900" algn="just">
              <a:lnSpc>
                <a:spcPct val="100000"/>
              </a:lnSpc>
              <a:spcBef>
                <a:spcPts val="5"/>
              </a:spcBef>
            </a:pPr>
            <a:r>
              <a:rPr dirty="0"/>
              <a:t>Также</a:t>
            </a:r>
            <a:r>
              <a:rPr spc="-35" dirty="0"/>
              <a:t> </a:t>
            </a:r>
            <a:r>
              <a:rPr dirty="0"/>
              <a:t>упор</a:t>
            </a:r>
            <a:r>
              <a:rPr spc="-45" dirty="0"/>
              <a:t> </a:t>
            </a:r>
            <a:r>
              <a:rPr dirty="0"/>
              <a:t>сделан</a:t>
            </a:r>
            <a:r>
              <a:rPr spc="-35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dirty="0"/>
              <a:t>применении</a:t>
            </a:r>
            <a:r>
              <a:rPr spc="-10" dirty="0"/>
              <a:t> </a:t>
            </a:r>
            <a:r>
              <a:rPr dirty="0"/>
              <a:t>знаний</a:t>
            </a:r>
            <a:r>
              <a:rPr spc="-15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практике.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423" y="792698"/>
            <a:ext cx="3657711" cy="947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58414" y="2097481"/>
            <a:ext cx="31680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ПОЗИТИВНЫЕ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МОМЕНТЫ: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0240" y="2370581"/>
            <a:ext cx="783970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повышается</a:t>
            </a:r>
            <a:r>
              <a:rPr sz="22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/>
              <a:t>прозрачность</a:t>
            </a:r>
            <a:r>
              <a:rPr sz="2200" spc="-75" dirty="0"/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системы</a:t>
            </a:r>
            <a:r>
              <a:rPr sz="22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образования;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любой</a:t>
            </a:r>
            <a:r>
              <a:rPr sz="22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родитель</a:t>
            </a:r>
            <a:r>
              <a:rPr sz="22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сможет</a:t>
            </a:r>
            <a:r>
              <a:rPr sz="22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ознакомиться</a:t>
            </a:r>
            <a:r>
              <a:rPr sz="22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2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документом</a:t>
            </a:r>
            <a:r>
              <a:rPr sz="22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2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понимать,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чему</a:t>
            </a:r>
            <a:r>
              <a:rPr sz="22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именно</a:t>
            </a:r>
            <a:r>
              <a:rPr sz="22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учат</a:t>
            </a:r>
            <a:r>
              <a:rPr sz="220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22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школе</a:t>
            </a:r>
            <a:r>
              <a:rPr sz="22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их</a:t>
            </a:r>
            <a:r>
              <a:rPr sz="22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ребенка,</a:t>
            </a:r>
            <a:r>
              <a:rPr sz="22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2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значит,</a:t>
            </a:r>
            <a:r>
              <a:rPr sz="22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повышается </a:t>
            </a:r>
            <a:r>
              <a:rPr sz="2200" spc="-10" dirty="0"/>
              <a:t>вероятность</a:t>
            </a:r>
            <a:r>
              <a:rPr sz="2200" spc="-80" dirty="0"/>
              <a:t> </a:t>
            </a:r>
            <a:r>
              <a:rPr sz="2200" spc="-20" dirty="0"/>
              <a:t>включения</a:t>
            </a:r>
            <a:r>
              <a:rPr sz="2200" spc="-65" dirty="0"/>
              <a:t> </a:t>
            </a:r>
            <a:r>
              <a:rPr sz="2200" dirty="0"/>
              <a:t>в</a:t>
            </a:r>
            <a:r>
              <a:rPr sz="2200" spc="-85" dirty="0"/>
              <a:t> </a:t>
            </a:r>
            <a:r>
              <a:rPr sz="2200" dirty="0"/>
              <a:t>процесс</a:t>
            </a:r>
            <a:r>
              <a:rPr sz="2200" spc="-75" dirty="0"/>
              <a:t> </a:t>
            </a:r>
            <a:r>
              <a:rPr sz="2200" spc="-10" dirty="0"/>
              <a:t>образования</a:t>
            </a:r>
            <a:r>
              <a:rPr sz="2200" spc="-90" dirty="0"/>
              <a:t> </a:t>
            </a:r>
            <a:r>
              <a:rPr sz="2200" spc="-10" dirty="0"/>
              <a:t>родителей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3711955"/>
            <a:ext cx="7920990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Times New Roman"/>
              <a:buChar char="-"/>
              <a:tabLst>
                <a:tab pos="175895" algn="l"/>
              </a:tabLst>
            </a:pPr>
            <a:r>
              <a:rPr sz="2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качество</a:t>
            </a:r>
            <a:r>
              <a:rPr sz="22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22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повысится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счет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единства</a:t>
            </a:r>
            <a:r>
              <a:rPr sz="22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содержания;</a:t>
            </a:r>
            <a:endParaRPr sz="2200">
              <a:latin typeface="Times New Roman"/>
              <a:cs typeface="Times New Roman"/>
            </a:endParaRPr>
          </a:p>
          <a:p>
            <a:pPr marL="175260" indent="-163195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sz="2200" dirty="0">
                <a:latin typeface="Times New Roman"/>
                <a:cs typeface="Times New Roman"/>
              </a:rPr>
              <a:t>достижение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личностных</a:t>
            </a:r>
            <a:r>
              <a:rPr sz="22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r>
              <a:rPr sz="22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которые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также</a:t>
            </a:r>
            <a:endParaRPr sz="2200">
              <a:latin typeface="Times New Roman"/>
              <a:cs typeface="Times New Roman"/>
            </a:endParaRPr>
          </a:p>
          <a:p>
            <a:pPr marL="12700" marR="16637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детализированы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конкретизированы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обновленном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документе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, </a:t>
            </a:r>
            <a:r>
              <a:rPr sz="2200" spc="-35" dirty="0">
                <a:latin typeface="Times New Roman"/>
                <a:cs typeface="Times New Roman"/>
              </a:rPr>
              <a:t>будет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направлено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реализацию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программы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воспитания;</a:t>
            </a:r>
            <a:endParaRPr sz="2200">
              <a:latin typeface="Times New Roman"/>
              <a:cs typeface="Times New Roman"/>
            </a:endParaRPr>
          </a:p>
          <a:p>
            <a:pPr marL="12700" marR="845819">
              <a:lnSpc>
                <a:spcPct val="100000"/>
              </a:lnSpc>
              <a:buChar char="-"/>
              <a:tabLst>
                <a:tab pos="175895" algn="l"/>
              </a:tabLst>
            </a:pPr>
            <a:r>
              <a:rPr sz="2200" dirty="0">
                <a:latin typeface="Times New Roman"/>
                <a:cs typeface="Times New Roman"/>
              </a:rPr>
              <a:t>определена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система</a:t>
            </a:r>
            <a:r>
              <a:rPr sz="22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требований</a:t>
            </a:r>
            <a:r>
              <a:rPr sz="22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тому,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как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должна реализовываться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образовательная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программа,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что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позволит</a:t>
            </a:r>
            <a:endParaRPr sz="2200">
              <a:latin typeface="Times New Roman"/>
              <a:cs typeface="Times New Roman"/>
            </a:endParaRPr>
          </a:p>
          <a:p>
            <a:pPr marL="12700" marR="47117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создать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равные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возможности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того,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чтобы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ребята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получили качественное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образование.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810" y="161366"/>
            <a:ext cx="72567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Другие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грядущие</a:t>
            </a:r>
            <a:r>
              <a:rPr sz="4400" spc="-65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изменения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077747"/>
            <a:ext cx="7870825" cy="3611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Шахматы</a:t>
            </a:r>
            <a:r>
              <a:rPr sz="28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начальной</a:t>
            </a:r>
            <a:r>
              <a:rPr sz="2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школе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Times New Roman"/>
                <a:cs typeface="Times New Roman"/>
              </a:rPr>
              <a:t>Увеличится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количество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школ,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которых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занятия шахматами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станут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обязательными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начальных </a:t>
            </a:r>
            <a:r>
              <a:rPr sz="2800" dirty="0">
                <a:latin typeface="Times New Roman"/>
                <a:cs typeface="Times New Roman"/>
              </a:rPr>
              <a:t>классов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новому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стандарту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образования.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Они </a:t>
            </a:r>
            <a:r>
              <a:rPr sz="2800" dirty="0">
                <a:latin typeface="Times New Roman"/>
                <a:cs typeface="Times New Roman"/>
              </a:rPr>
              <a:t>заменят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третий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урок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физкультуры.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Для </a:t>
            </a:r>
            <a:r>
              <a:rPr sz="2800" spc="-20" dirty="0">
                <a:latin typeface="Times New Roman"/>
                <a:cs typeface="Times New Roman"/>
              </a:rPr>
              <a:t>первоклассников </a:t>
            </a:r>
            <a:r>
              <a:rPr sz="2800" spc="-10" dirty="0">
                <a:latin typeface="Times New Roman"/>
                <a:cs typeface="Times New Roman"/>
              </a:rPr>
              <a:t>нагрузка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составит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33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часа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год,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остальных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учеников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34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часа.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Учителя </a:t>
            </a:r>
            <a:r>
              <a:rPr sz="2800" spc="-30" dirty="0">
                <a:latin typeface="Times New Roman"/>
                <a:cs typeface="Times New Roman"/>
              </a:rPr>
              <a:t>проходят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дополнительную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подготовку.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0200" y="4786274"/>
            <a:ext cx="2974163" cy="19288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423" y="525706"/>
            <a:ext cx="3657711" cy="9830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916" y="1665859"/>
            <a:ext cx="790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Второй</a:t>
            </a:r>
            <a:r>
              <a:rPr sz="2400" spc="-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иностранный язык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/ЕГЭ</a:t>
            </a:r>
            <a:r>
              <a:rPr sz="2400" spc="-4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по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иностранному </a:t>
            </a:r>
            <a:r>
              <a:rPr sz="2400" spc="-10" dirty="0">
                <a:solidFill>
                  <a:srgbClr val="FF0000"/>
                </a:solidFill>
              </a:rPr>
              <a:t>языку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93014" y="2240356"/>
            <a:ext cx="8471535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Помимо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шахмат,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обязательным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предметом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многих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школах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станет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второй</a:t>
            </a:r>
            <a:endParaRPr sz="1800">
              <a:latin typeface="Times New Roman"/>
              <a:cs typeface="Times New Roman"/>
            </a:endParaRPr>
          </a:p>
          <a:p>
            <a:pPr marL="12700" marR="7493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иностранный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 он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вводится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рамках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реализации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новых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ФГОС.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 новых </a:t>
            </a:r>
            <a:r>
              <a:rPr sz="1800" dirty="0">
                <a:latin typeface="Times New Roman"/>
                <a:cs typeface="Times New Roman"/>
              </a:rPr>
              <a:t>образовательных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стандартах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написано: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Изучение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второго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иностранного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языка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из </a:t>
            </a:r>
            <a:r>
              <a:rPr sz="1800" dirty="0">
                <a:latin typeface="Times New Roman"/>
                <a:cs typeface="Times New Roman"/>
              </a:rPr>
              <a:t>перечня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предлагаемого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организацией,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осуществляется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заявлению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обучающихся, </a:t>
            </a:r>
            <a:r>
              <a:rPr sz="1800" dirty="0">
                <a:latin typeface="Times New Roman"/>
                <a:cs typeface="Times New Roman"/>
              </a:rPr>
              <a:t>родителей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наличии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организации</a:t>
            </a:r>
            <a:r>
              <a:rPr sz="1800" spc="-20" dirty="0">
                <a:latin typeface="Times New Roman"/>
                <a:cs typeface="Times New Roman"/>
              </a:rPr>
              <a:t> необходимых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условий», -эта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норма</a:t>
            </a:r>
            <a:r>
              <a:rPr sz="1800" spc="-10" dirty="0">
                <a:latin typeface="Times New Roman"/>
                <a:cs typeface="Times New Roman"/>
              </a:rPr>
              <a:t> станет </a:t>
            </a:r>
            <a:r>
              <a:rPr sz="1800" dirty="0">
                <a:latin typeface="Times New Roman"/>
                <a:cs typeface="Times New Roman"/>
              </a:rPr>
              <a:t>правилом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сентября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2022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года.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Сейчас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школы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решают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эту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задачу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поэтапно.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новому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стандарту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планируется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включить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перечень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обязательных </a:t>
            </a:r>
            <a:r>
              <a:rPr sz="1800" dirty="0">
                <a:latin typeface="Times New Roman"/>
                <a:cs typeface="Times New Roman"/>
              </a:rPr>
              <a:t>предметов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2022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года.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Экзамен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будет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разделён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два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уровня: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базовый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профильный. </a:t>
            </a:r>
            <a:r>
              <a:rPr sz="1800" dirty="0">
                <a:latin typeface="Times New Roman"/>
                <a:cs typeface="Times New Roman"/>
              </a:rPr>
              <a:t>Возможно,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2021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году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будет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первая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массовая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апробация.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Скорее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всего,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ts val="2390"/>
              </a:lnSpc>
            </a:pPr>
            <a:r>
              <a:rPr sz="1800" dirty="0">
                <a:latin typeface="Times New Roman"/>
                <a:cs typeface="Times New Roman"/>
              </a:rPr>
              <a:t>обязательным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иностранным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станет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английский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язык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международного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общения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750" y="5000625"/>
            <a:ext cx="6358001" cy="18573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423" y="792698"/>
            <a:ext cx="3657711" cy="947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5965" y="1811782"/>
            <a:ext cx="789813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ФИНАНСОВАЯ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ГРАМОТНОСТЬ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младших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классов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школьники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теперь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начнут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изучать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финансовую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грамотность. </a:t>
            </a:r>
            <a:r>
              <a:rPr sz="1800" dirty="0">
                <a:latin typeface="Times New Roman"/>
                <a:cs typeface="Times New Roman"/>
              </a:rPr>
              <a:t>Министерство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просвещения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поясняет,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введении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нового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предмета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речь</a:t>
            </a:r>
            <a:r>
              <a:rPr sz="1800" spc="-25" dirty="0">
                <a:latin typeface="Times New Roman"/>
                <a:cs typeface="Times New Roman"/>
              </a:rPr>
              <a:t> не </a:t>
            </a:r>
            <a:r>
              <a:rPr sz="1800" spc="-20" dirty="0">
                <a:latin typeface="Times New Roman"/>
                <a:cs typeface="Times New Roman"/>
              </a:rPr>
              <a:t>идет,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повысит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нагрузку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учащихся.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Изучать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финансовую </a:t>
            </a:r>
            <a:r>
              <a:rPr sz="1800" dirty="0">
                <a:latin typeface="Times New Roman"/>
                <a:cs typeface="Times New Roman"/>
              </a:rPr>
              <a:t>грамотность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школьники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будут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рамках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предметов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«Окружающий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мир»,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«Математика»,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«Обществознание»,</a:t>
            </a:r>
            <a:r>
              <a:rPr sz="1800" spc="-10" dirty="0">
                <a:latin typeface="Times New Roman"/>
                <a:cs typeface="Times New Roman"/>
              </a:rPr>
              <a:t> «Информатика», «География»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др.</a:t>
            </a:r>
            <a:endParaRPr sz="1800" dirty="0">
              <a:latin typeface="Times New Roman"/>
              <a:cs typeface="Times New Roman"/>
            </a:endParaRPr>
          </a:p>
          <a:p>
            <a:pPr marL="12700" marR="8382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«Школьные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программы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должны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давать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максимально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актуальные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, </a:t>
            </a:r>
            <a:r>
              <a:rPr sz="1800" spc="-10" dirty="0">
                <a:latin typeface="Times New Roman"/>
                <a:cs typeface="Times New Roman"/>
              </a:rPr>
              <a:t>которые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учащиеся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могли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применять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реальной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жизни», -</a:t>
            </a:r>
            <a:r>
              <a:rPr sz="1800" spc="-10" dirty="0">
                <a:latin typeface="Times New Roman"/>
                <a:cs typeface="Times New Roman"/>
              </a:rPr>
              <a:t>подчеркнули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Минпросвещения.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–Поэтому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новые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стандарты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позволяют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обновить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содержание </a:t>
            </a:r>
            <a:r>
              <a:rPr sz="1800" dirty="0">
                <a:latin typeface="Times New Roman"/>
                <a:cs typeface="Times New Roman"/>
              </a:rPr>
              <a:t>программ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части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гуманитарных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направлений,</a:t>
            </a:r>
            <a:endParaRPr sz="1800" dirty="0">
              <a:latin typeface="Times New Roman"/>
              <a:cs typeface="Times New Roman"/>
            </a:endParaRPr>
          </a:p>
          <a:p>
            <a:pPr marL="12700" marR="30410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части предметов</a:t>
            </a:r>
            <a:r>
              <a:rPr sz="1800" spc="-20" dirty="0">
                <a:latin typeface="Times New Roman"/>
                <a:cs typeface="Times New Roman"/>
              </a:rPr>
              <a:t> научно-</a:t>
            </a:r>
            <a:r>
              <a:rPr sz="1800" spc="-10" dirty="0">
                <a:latin typeface="Times New Roman"/>
                <a:cs typeface="Times New Roman"/>
              </a:rPr>
              <a:t>технического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цикла, </a:t>
            </a:r>
            <a:r>
              <a:rPr sz="1800" dirty="0">
                <a:latin typeface="Times New Roman"/>
                <a:cs typeface="Times New Roman"/>
              </a:rPr>
              <a:t>расширить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школьников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здоровом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образе </a:t>
            </a:r>
            <a:r>
              <a:rPr sz="1800" dirty="0">
                <a:latin typeface="Times New Roman"/>
                <a:cs typeface="Times New Roman"/>
              </a:rPr>
              <a:t>жизни,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экологии,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задействовать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интерактивные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программы,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формирующие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патриотическое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воспитание».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125" y="4357661"/>
            <a:ext cx="3086100" cy="19159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423" y="792698"/>
            <a:ext cx="3657711" cy="947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0240" y="2235784"/>
            <a:ext cx="778065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ПАТРИОТИЧЕСКОЕ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ВОСПИТАНИЕ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также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включено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обновленные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ФГОС,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где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акцент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сделан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формирование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российской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гражданской идентичности.</a:t>
            </a:r>
            <a:endParaRPr sz="2800" dirty="0">
              <a:latin typeface="Times New Roman"/>
              <a:cs typeface="Times New Roman"/>
            </a:endParaRPr>
          </a:p>
          <a:p>
            <a:pPr marL="12700" marR="30162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Что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это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значит?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Когда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девятиклассник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завершает </a:t>
            </a:r>
            <a:r>
              <a:rPr sz="2800" dirty="0">
                <a:latin typeface="Times New Roman"/>
                <a:cs typeface="Times New Roman"/>
              </a:rPr>
              <a:t>уровень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образования,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он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должен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быть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готов выполнять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свои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гражданские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обязанности,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иметь </a:t>
            </a:r>
            <a:r>
              <a:rPr sz="2800" dirty="0">
                <a:latin typeface="Times New Roman"/>
                <a:cs typeface="Times New Roman"/>
              </a:rPr>
              <a:t>системные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знания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месте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РФ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мире,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её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Times New Roman"/>
                <a:cs typeface="Times New Roman"/>
              </a:rPr>
              <a:t>исторической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роли,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территориальной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целостности.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838" y="86309"/>
            <a:ext cx="7571740" cy="12325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37845" marR="5080" indent="-525780">
              <a:lnSpc>
                <a:spcPts val="4700"/>
              </a:lnSpc>
              <a:spcBef>
                <a:spcPts val="300"/>
              </a:spcBef>
            </a:pP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Основные</a:t>
            </a:r>
            <a:r>
              <a:rPr b="0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изменения,</a:t>
            </a:r>
            <a:r>
              <a:rPr b="0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внесённые</a:t>
            </a:r>
            <a:r>
              <a:rPr b="0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spc="-5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проекты</a:t>
            </a:r>
            <a:r>
              <a:rPr b="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современных</a:t>
            </a:r>
            <a:r>
              <a:rPr b="0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FF0000"/>
                </a:solidFill>
                <a:latin typeface="Times New Roman"/>
                <a:cs typeface="Times New Roman"/>
              </a:rPr>
              <a:t>ФГОС: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691" y="1570990"/>
            <a:ext cx="8692515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94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·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Чётко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прописаны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обязательства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частности,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spc="-10" dirty="0">
                <a:latin typeface="Times New Roman"/>
                <a:cs typeface="Times New Roman"/>
              </a:rPr>
              <a:t>школы)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перед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учениками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родителями.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·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Сделан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акцент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«мягких»</a:t>
            </a:r>
            <a:r>
              <a:rPr sz="18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навыков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метапредметных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личностных.</a:t>
            </a:r>
            <a:endParaRPr sz="1800">
              <a:latin typeface="Times New Roman"/>
              <a:cs typeface="Times New Roman"/>
            </a:endParaRPr>
          </a:p>
          <a:p>
            <a:pPr marL="355600" marR="53022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·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Подробно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указан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перечень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предметных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межпредметных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навыков,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которыми </a:t>
            </a:r>
            <a:r>
              <a:rPr sz="1800" dirty="0">
                <a:latin typeface="Times New Roman"/>
                <a:cs typeface="Times New Roman"/>
              </a:rPr>
              <a:t>должен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обладать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ученик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рамках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каждой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дисциплины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(уметь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доказать, </a:t>
            </a:r>
            <a:r>
              <a:rPr sz="1800" dirty="0">
                <a:latin typeface="Times New Roman"/>
                <a:cs typeface="Times New Roman"/>
              </a:rPr>
              <a:t>интерпретировать,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оперировать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понятиями,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решать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задачи).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194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·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Расписан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формат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рамках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предмета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навыков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Times New Roman"/>
                <a:cs typeface="Times New Roman"/>
              </a:rPr>
              <a:t>(проведение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лабораторных</a:t>
            </a:r>
            <a:r>
              <a:rPr sz="1800" spc="-20" dirty="0">
                <a:latin typeface="Times New Roman"/>
                <a:cs typeface="Times New Roman"/>
              </a:rPr>
              <a:t> работ,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внеурочной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далее).</a:t>
            </a:r>
            <a:endParaRPr sz="1800">
              <a:latin typeface="Times New Roman"/>
              <a:cs typeface="Times New Roman"/>
            </a:endParaRPr>
          </a:p>
          <a:p>
            <a:pPr marL="355600" marR="861694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·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Зафиксированы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контрольные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точки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конкретными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результатами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учеников </a:t>
            </a:r>
            <a:r>
              <a:rPr sz="1800" dirty="0">
                <a:latin typeface="Times New Roman"/>
                <a:cs typeface="Times New Roman"/>
              </a:rPr>
              <a:t>(сочинение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300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слов,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словарный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запас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новых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слов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ежегодно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тому </a:t>
            </a:r>
            <a:r>
              <a:rPr sz="1800" spc="-10" dirty="0">
                <a:latin typeface="Times New Roman"/>
                <a:cs typeface="Times New Roman"/>
              </a:rPr>
              <a:t>подобное).</a:t>
            </a:r>
            <a:endParaRPr sz="1800">
              <a:latin typeface="Times New Roman"/>
              <a:cs typeface="Times New Roman"/>
            </a:endParaRPr>
          </a:p>
          <a:p>
            <a:pPr marL="355600" marR="543560" indent="-342900">
              <a:lnSpc>
                <a:spcPct val="801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·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обозначено,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темы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освоить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определённый</a:t>
            </a:r>
            <a:r>
              <a:rPr sz="1800" spc="-25" dirty="0">
                <a:latin typeface="Times New Roman"/>
                <a:cs typeface="Times New Roman"/>
              </a:rPr>
              <a:t> год </a:t>
            </a:r>
            <a:r>
              <a:rPr sz="1800" dirty="0">
                <a:latin typeface="Times New Roman"/>
                <a:cs typeface="Times New Roman"/>
              </a:rPr>
              <a:t>обучения.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Содержание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новому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ФГОС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рекомендовано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менять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местами </a:t>
            </a:r>
            <a:r>
              <a:rPr sz="1800" dirty="0">
                <a:latin typeface="Times New Roman"/>
                <a:cs typeface="Times New Roman"/>
              </a:rPr>
              <a:t>(ранее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допускалось).</a:t>
            </a:r>
            <a:endParaRPr sz="1800">
              <a:latin typeface="Times New Roman"/>
              <a:cs typeface="Times New Roman"/>
            </a:endParaRPr>
          </a:p>
          <a:p>
            <a:pPr marL="355600" marR="139700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·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Учитываются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возрастные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психологические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особенности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учеников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классов. Главное,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чтобы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ребята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были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перегружены.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Кроме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того,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последнем образовательном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стандарте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уточнено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минимальное 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максимальное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количество</a:t>
            </a:r>
            <a:endParaRPr sz="1800">
              <a:latin typeface="Times New Roman"/>
              <a:cs typeface="Times New Roman"/>
            </a:endParaRPr>
          </a:p>
          <a:p>
            <a:pPr marL="355600" marR="5080">
              <a:lnSpc>
                <a:spcPct val="8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часов,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необходимых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полноценной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реализации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основных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образовательных </a:t>
            </a:r>
            <a:r>
              <a:rPr sz="1800" dirty="0">
                <a:latin typeface="Times New Roman"/>
                <a:cs typeface="Times New Roman"/>
              </a:rPr>
              <a:t>программ.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Определено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базовое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содержание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воспитания,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уточнены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задачи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коррекционной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детьми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20" dirty="0">
                <a:latin typeface="Times New Roman"/>
                <a:cs typeface="Times New Roman"/>
              </a:rPr>
              <a:t>ОВЗ.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0975" marR="5080" indent="-2466340">
              <a:lnSpc>
                <a:spcPct val="100000"/>
              </a:lnSpc>
              <a:spcBef>
                <a:spcPts val="95"/>
              </a:spcBef>
            </a:pPr>
            <a:r>
              <a:rPr dirty="0"/>
              <a:t>ОСНОВНАЯ</a:t>
            </a:r>
            <a:r>
              <a:rPr spc="-215" dirty="0"/>
              <a:t> </a:t>
            </a:r>
            <a:r>
              <a:rPr spc="5" dirty="0"/>
              <a:t>ОБ</a:t>
            </a:r>
            <a:r>
              <a:rPr spc="-520" dirty="0"/>
              <a:t>Р</a:t>
            </a:r>
            <a:r>
              <a:rPr spc="-100" dirty="0"/>
              <a:t>А</a:t>
            </a:r>
            <a:r>
              <a:rPr spc="5" dirty="0"/>
              <a:t>ЗО</a:t>
            </a:r>
            <a:r>
              <a:rPr spc="-250" dirty="0"/>
              <a:t>В</a:t>
            </a:r>
            <a:r>
              <a:rPr spc="-350" dirty="0"/>
              <a:t>А</a:t>
            </a:r>
            <a:r>
              <a:rPr spc="5" dirty="0"/>
              <a:t>Т</a:t>
            </a:r>
            <a:r>
              <a:rPr spc="-50" dirty="0"/>
              <a:t>Е</a:t>
            </a:r>
            <a:r>
              <a:rPr dirty="0"/>
              <a:t>ЛЬНАЯ</a:t>
            </a:r>
            <a:r>
              <a:rPr spc="-85" dirty="0"/>
              <a:t> </a:t>
            </a:r>
            <a:r>
              <a:rPr spc="50" dirty="0"/>
              <a:t>П</a:t>
            </a:r>
            <a:r>
              <a:rPr spc="15" dirty="0"/>
              <a:t>Р</a:t>
            </a:r>
            <a:r>
              <a:rPr spc="50" dirty="0"/>
              <a:t>ОГ</a:t>
            </a:r>
            <a:r>
              <a:rPr spc="-470" dirty="0"/>
              <a:t>Р</a:t>
            </a:r>
            <a:r>
              <a:rPr spc="45" dirty="0"/>
              <a:t>АМ</a:t>
            </a:r>
            <a:r>
              <a:rPr spc="35" dirty="0"/>
              <a:t>М</a:t>
            </a:r>
            <a:r>
              <a:rPr spc="50" dirty="0"/>
              <a:t>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091" y="1794073"/>
            <a:ext cx="7445469" cy="4583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506" y="233629"/>
            <a:ext cx="5242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Выражение,</a:t>
            </a:r>
            <a:r>
              <a:rPr sz="3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очень</a:t>
            </a:r>
            <a:r>
              <a:rPr sz="32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похожее</a:t>
            </a:r>
            <a:r>
              <a:rPr sz="32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706" y="720090"/>
            <a:ext cx="8253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«Не</a:t>
            </a:r>
            <a:r>
              <a:rPr sz="3600" spc="-4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дай</a:t>
            </a:r>
            <a:r>
              <a:rPr sz="3600" spc="-3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вам</a:t>
            </a:r>
            <a:r>
              <a:rPr sz="3600" spc="-2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бог</a:t>
            </a:r>
            <a:r>
              <a:rPr sz="3600" spc="-3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жить</a:t>
            </a:r>
            <a:r>
              <a:rPr sz="3600" spc="-4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в</a:t>
            </a:r>
            <a:r>
              <a:rPr sz="3600" spc="-40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эпоху</a:t>
            </a:r>
            <a:r>
              <a:rPr sz="3600" spc="-60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перемен»,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93014" y="1270253"/>
            <a:ext cx="7597775" cy="2827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25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есть</a:t>
            </a:r>
            <a:r>
              <a:rPr sz="32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Times New Roman"/>
                <a:cs typeface="Times New Roman"/>
              </a:rPr>
              <a:t>английском</a:t>
            </a:r>
            <a:r>
              <a:rPr sz="3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языке.</a:t>
            </a:r>
            <a:r>
              <a:rPr sz="3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Оно</a:t>
            </a:r>
            <a:r>
              <a:rPr sz="3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звучит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4785"/>
              </a:lnSpc>
            </a:pP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«May</a:t>
            </a:r>
            <a:r>
              <a:rPr sz="40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you</a:t>
            </a:r>
            <a:r>
              <a:rPr sz="40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live</a:t>
            </a:r>
            <a:r>
              <a:rPr sz="40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sz="40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interesting</a:t>
            </a:r>
            <a:r>
              <a:rPr sz="40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times»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3825"/>
              </a:lnSpc>
              <a:spcBef>
                <a:spcPts val="30"/>
              </a:spcBef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32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буквально</a:t>
            </a:r>
            <a:r>
              <a:rPr sz="32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переводится</a:t>
            </a:r>
            <a:endParaRPr sz="3200">
              <a:latin typeface="Times New Roman"/>
              <a:cs typeface="Times New Roman"/>
            </a:endParaRPr>
          </a:p>
          <a:p>
            <a:pPr marL="12700" marR="538480">
              <a:lnSpc>
                <a:spcPts val="4800"/>
              </a:lnSpc>
              <a:spcBef>
                <a:spcPts val="85"/>
              </a:spcBef>
            </a:pP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«Чтобы</a:t>
            </a:r>
            <a:r>
              <a:rPr sz="40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вы</a:t>
            </a:r>
            <a:r>
              <a:rPr sz="40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жили</a:t>
            </a:r>
            <a:r>
              <a:rPr sz="40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40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интересное время».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19" y="3933012"/>
            <a:ext cx="4643501" cy="26432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998" y="207086"/>
            <a:ext cx="72967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3080" marR="5080" indent="-304101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ТРЕБОВАНИЯ</a:t>
            </a:r>
            <a:r>
              <a:rPr spc="-95" dirty="0"/>
              <a:t> </a:t>
            </a:r>
            <a:r>
              <a:rPr dirty="0"/>
              <a:t>К</a:t>
            </a:r>
            <a:r>
              <a:rPr spc="-114" dirty="0"/>
              <a:t> </a:t>
            </a:r>
            <a:r>
              <a:rPr spc="-10" dirty="0"/>
              <a:t>СТРУКТУРЕ </a:t>
            </a:r>
            <a:r>
              <a:rPr spc="-25" dirty="0"/>
              <a:t>ООП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617" y="1643087"/>
            <a:ext cx="8141973" cy="467387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4" y="0"/>
            <a:ext cx="8001000" cy="6072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3525" y="478358"/>
            <a:ext cx="6080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5" dirty="0"/>
              <a:t>РЕГ</a:t>
            </a:r>
            <a:r>
              <a:rPr sz="4400" spc="-570" dirty="0"/>
              <a:t>У</a:t>
            </a:r>
            <a:r>
              <a:rPr sz="4400" spc="10" dirty="0"/>
              <a:t>ЛЯТИВНЫ</a:t>
            </a:r>
            <a:r>
              <a:rPr sz="4400" spc="15" dirty="0"/>
              <a:t>Е</a:t>
            </a:r>
            <a:r>
              <a:rPr sz="4400" spc="-200" dirty="0"/>
              <a:t> </a:t>
            </a:r>
            <a:r>
              <a:rPr sz="4400" spc="-105" dirty="0"/>
              <a:t>УУД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721" y="1693824"/>
            <a:ext cx="8106078" cy="433870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6642" y="478358"/>
            <a:ext cx="6894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ПОЗНАВАТЕЛЬНЫЕ</a:t>
            </a:r>
            <a:r>
              <a:rPr sz="4400" spc="-204" dirty="0"/>
              <a:t> </a:t>
            </a:r>
            <a:r>
              <a:rPr sz="4400" spc="-110" dirty="0"/>
              <a:t>УУД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097" y="1905750"/>
            <a:ext cx="8052702" cy="409943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425" y="478358"/>
            <a:ext cx="7773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КОММУНИКАТИВНЫЕ</a:t>
            </a:r>
            <a:r>
              <a:rPr sz="4400" spc="-190" dirty="0"/>
              <a:t> </a:t>
            </a:r>
            <a:r>
              <a:rPr sz="4400" spc="-105" dirty="0"/>
              <a:t>УУД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39856"/>
            <a:ext cx="8229600" cy="36014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7005" y="478358"/>
            <a:ext cx="2192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solidFill>
                  <a:srgbClr val="FF0000"/>
                </a:solidFill>
              </a:rPr>
              <a:t>ВАЖНО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6301"/>
            <a:ext cx="7891780" cy="41414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Times New Roman"/>
                <a:cs typeface="Times New Roman"/>
              </a:rPr>
              <a:t>ФГОС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важны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как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для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педагогов,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так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и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для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школьников. </a:t>
            </a:r>
            <a:r>
              <a:rPr sz="2500" dirty="0">
                <a:latin typeface="Times New Roman"/>
                <a:cs typeface="Times New Roman"/>
              </a:rPr>
              <a:t>На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государственных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стандартах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строится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весь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учебный </a:t>
            </a:r>
            <a:r>
              <a:rPr sz="2500" dirty="0">
                <a:latin typeface="Times New Roman"/>
                <a:cs typeface="Times New Roman"/>
              </a:rPr>
              <a:t>процесс.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Они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помогают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обеспечивать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единство образования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на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территории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России: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выдвигают</a:t>
            </a:r>
            <a:endParaRPr sz="2500">
              <a:latin typeface="Times New Roman"/>
              <a:cs typeface="Times New Roman"/>
            </a:endParaRPr>
          </a:p>
          <a:p>
            <a:pPr marL="355600">
              <a:lnSpc>
                <a:spcPts val="2100"/>
              </a:lnSpc>
            </a:pPr>
            <a:r>
              <a:rPr sz="2500" dirty="0">
                <a:latin typeface="Times New Roman"/>
                <a:cs typeface="Times New Roman"/>
              </a:rPr>
              <a:t>требования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к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содержанию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программ,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условиям</a:t>
            </a:r>
            <a:endParaRPr sz="2500">
              <a:latin typeface="Times New Roman"/>
              <a:cs typeface="Times New Roman"/>
            </a:endParaRPr>
          </a:p>
          <a:p>
            <a:pPr marL="355600">
              <a:lnSpc>
                <a:spcPts val="2700"/>
              </a:lnSpc>
            </a:pPr>
            <a:r>
              <a:rPr sz="2500" dirty="0">
                <a:latin typeface="Times New Roman"/>
                <a:cs typeface="Times New Roman"/>
              </a:rPr>
              <a:t>реализации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и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ожидаемым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результатам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учеников.</a:t>
            </a:r>
            <a:endParaRPr sz="2500">
              <a:latin typeface="Times New Roman"/>
              <a:cs typeface="Times New Roman"/>
            </a:endParaRPr>
          </a:p>
          <a:p>
            <a:pPr marL="355600" marR="581025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Times New Roman"/>
                <a:cs typeface="Times New Roman"/>
              </a:rPr>
              <a:t>Стандарты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нового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поколения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унифицируют</a:t>
            </a:r>
            <a:r>
              <a:rPr sz="2500" spc="-1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темы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и </a:t>
            </a:r>
            <a:r>
              <a:rPr sz="2500" spc="-35" dirty="0">
                <a:latin typeface="Times New Roman"/>
                <a:cs typeface="Times New Roman"/>
              </a:rPr>
              <a:t>подходы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преподавания.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Благодаря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этому</a:t>
            </a:r>
            <a:r>
              <a:rPr sz="2500" spc="-13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школьник</a:t>
            </a:r>
            <a:endParaRPr sz="2500">
              <a:latin typeface="Times New Roman"/>
              <a:cs typeface="Times New Roman"/>
            </a:endParaRPr>
          </a:p>
          <a:p>
            <a:pPr marL="355600" marR="32384">
              <a:lnSpc>
                <a:spcPct val="80000"/>
              </a:lnSpc>
              <a:spcBef>
                <a:spcPts val="20"/>
              </a:spcBef>
            </a:pPr>
            <a:r>
              <a:rPr sz="2500" spc="-10" dirty="0">
                <a:latin typeface="Times New Roman"/>
                <a:cs typeface="Times New Roman"/>
              </a:rPr>
              <a:t>сможет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получить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все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необходимые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знания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и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навыки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в </a:t>
            </a:r>
            <a:r>
              <a:rPr sz="2500" dirty="0">
                <a:latin typeface="Times New Roman"/>
                <a:cs typeface="Times New Roman"/>
              </a:rPr>
              <a:t>любом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образовательном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учреждении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каждого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региона </a:t>
            </a:r>
            <a:r>
              <a:rPr sz="2500" dirty="0">
                <a:latin typeface="Times New Roman"/>
                <a:cs typeface="Times New Roman"/>
              </a:rPr>
              <a:t>страны.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А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педагог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может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быть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уверен,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что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его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учебная </a:t>
            </a:r>
            <a:r>
              <a:rPr sz="2500" dirty="0">
                <a:latin typeface="Times New Roman"/>
                <a:cs typeface="Times New Roman"/>
              </a:rPr>
              <a:t>программа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подойдёт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даже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для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ученика,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который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только </a:t>
            </a:r>
            <a:r>
              <a:rPr sz="2500" dirty="0">
                <a:latin typeface="Times New Roman"/>
                <a:cs typeface="Times New Roman"/>
              </a:rPr>
              <a:t>перешёл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из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другой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школы.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7005" y="412445"/>
            <a:ext cx="2192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solidFill>
                  <a:srgbClr val="FF0000"/>
                </a:solidFill>
              </a:rPr>
              <a:t>ВАЖНО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39977"/>
            <a:ext cx="8065134" cy="425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19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обновлённых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ФГОС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сформулированы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максимально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конкретные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требования </a:t>
            </a:r>
            <a:r>
              <a:rPr sz="1800" dirty="0">
                <a:latin typeface="Times New Roman"/>
                <a:cs typeface="Times New Roman"/>
              </a:rPr>
              <a:t>к предметам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всей </a:t>
            </a:r>
            <a:r>
              <a:rPr sz="1800" spc="-10" dirty="0">
                <a:latin typeface="Times New Roman"/>
                <a:cs typeface="Times New Roman"/>
              </a:rPr>
              <a:t>школьной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соответствующего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уровня, </a:t>
            </a:r>
            <a:r>
              <a:rPr sz="1800" dirty="0">
                <a:latin typeface="Times New Roman"/>
                <a:cs typeface="Times New Roman"/>
              </a:rPr>
              <a:t>позволяющие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ответить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вопросы: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конкретно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школьник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будет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знать,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чем </a:t>
            </a:r>
            <a:r>
              <a:rPr sz="1800" dirty="0">
                <a:latin typeface="Times New Roman"/>
                <a:cs typeface="Times New Roman"/>
              </a:rPr>
              <a:t>овладеет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освоит.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Обновлённые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ФГОС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обеспечивают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личностное </a:t>
            </a:r>
            <a:r>
              <a:rPr sz="1800" dirty="0">
                <a:latin typeface="Times New Roman"/>
                <a:cs typeface="Times New Roman"/>
              </a:rPr>
              <a:t>развитие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учащихся,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включая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гражданское,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патриотическое,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духовно-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нравственное,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эстетическое,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физическое,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трудовое,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экологическое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воспитание.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Обновлённые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ФГОС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описывают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систему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условиям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реализации </a:t>
            </a:r>
            <a:r>
              <a:rPr sz="1800" dirty="0">
                <a:latin typeface="Times New Roman"/>
                <a:cs typeface="Times New Roman"/>
              </a:rPr>
              <a:t>общеобразовательных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соблюдение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которых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обеспечивает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равенство </a:t>
            </a:r>
            <a:r>
              <a:rPr sz="1800" dirty="0">
                <a:latin typeface="Times New Roman"/>
                <a:cs typeface="Times New Roman"/>
              </a:rPr>
              <a:t>возможностей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получения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качественного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детей </a:t>
            </a:r>
            <a:r>
              <a:rPr sz="1800" dirty="0">
                <a:latin typeface="Times New Roman"/>
                <a:cs typeface="Times New Roman"/>
              </a:rPr>
              <a:t>независимо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 места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жительства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дохода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семьи.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Благодаря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обновлённым</a:t>
            </a:r>
            <a:endParaRPr sz="1800">
              <a:latin typeface="Times New Roman"/>
              <a:cs typeface="Times New Roman"/>
            </a:endParaRPr>
          </a:p>
          <a:p>
            <a:pPr marL="355600" marR="8305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стандартам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школьники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получат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больше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возможностей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того,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чтобы </a:t>
            </a:r>
            <a:r>
              <a:rPr sz="1800" dirty="0">
                <a:latin typeface="Times New Roman"/>
                <a:cs typeface="Times New Roman"/>
              </a:rPr>
              <a:t>заниматься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наукой,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проводить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исследования,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используя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передовое оборудование.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Все</a:t>
            </a:r>
            <a:r>
              <a:rPr sz="18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учебные</a:t>
            </a:r>
            <a:r>
              <a:rPr sz="18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заведения</a:t>
            </a:r>
            <a:r>
              <a:rPr sz="18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ориентируются</a:t>
            </a:r>
            <a:r>
              <a:rPr sz="18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8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18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стандарты,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которые</a:t>
            </a:r>
            <a:r>
              <a:rPr sz="18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разрабатывает</a:t>
            </a:r>
            <a:r>
              <a:rPr sz="18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государство.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1745" y="493598"/>
            <a:ext cx="4086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FF0000"/>
                </a:solidFill>
              </a:rPr>
              <a:t>Модернизация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5940" y="1619833"/>
            <a:ext cx="7995284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000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школах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50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регионов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России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следующем </a:t>
            </a:r>
            <a:r>
              <a:rPr sz="3200" dirty="0">
                <a:latin typeface="Times New Roman"/>
                <a:cs typeface="Times New Roman"/>
              </a:rPr>
              <a:t>году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планируют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открыть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более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2000</a:t>
            </a:r>
            <a:endParaRPr sz="3200">
              <a:latin typeface="Times New Roman"/>
              <a:cs typeface="Times New Roman"/>
            </a:endParaRPr>
          </a:p>
          <a:p>
            <a:pPr marL="355600" marR="56388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классов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современной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техникой: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3D- </a:t>
            </a:r>
            <a:r>
              <a:rPr sz="3200" dirty="0">
                <a:latin typeface="Times New Roman"/>
                <a:cs typeface="Times New Roman"/>
              </a:rPr>
              <a:t>принтерами,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интерактивными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панелями, конструкторами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робототехнике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VR-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очками.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Планируется,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что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2024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году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таких </a:t>
            </a:r>
            <a:r>
              <a:rPr sz="3200" dirty="0">
                <a:latin typeface="Times New Roman"/>
                <a:cs typeface="Times New Roman"/>
              </a:rPr>
              <a:t>центров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российских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школах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будет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16 </a:t>
            </a:r>
            <a:r>
              <a:rPr sz="3200" spc="-10" dirty="0">
                <a:latin typeface="Times New Roman"/>
                <a:cs typeface="Times New Roman"/>
              </a:rPr>
              <a:t>тысяч.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102" y="461594"/>
            <a:ext cx="7916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AF50"/>
                </a:solidFill>
                <a:latin typeface="Calibri"/>
                <a:cs typeface="Calibri"/>
              </a:rPr>
              <a:t>МАРИНА</a:t>
            </a:r>
            <a:r>
              <a:rPr sz="44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AF50"/>
                </a:solidFill>
                <a:latin typeface="Calibri"/>
                <a:cs typeface="Calibri"/>
              </a:rPr>
              <a:t>ГЕННАДЬЕВНА</a:t>
            </a:r>
            <a:r>
              <a:rPr sz="44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AF50"/>
                </a:solidFill>
                <a:latin typeface="Calibri"/>
                <a:cs typeface="Calibri"/>
              </a:rPr>
              <a:t>ВОЛЧЕК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1642" y="1600263"/>
            <a:ext cx="8409940" cy="5114925"/>
            <a:chOff x="591642" y="1600263"/>
            <a:chExt cx="8409940" cy="5114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642" y="1600263"/>
              <a:ext cx="7960741" cy="45258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5251" y="5000650"/>
              <a:ext cx="1786001" cy="1714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162" y="508736"/>
            <a:ext cx="8429625" cy="5840730"/>
          </a:xfrm>
          <a:custGeom>
            <a:avLst/>
            <a:gdLst/>
            <a:ahLst/>
            <a:cxnLst/>
            <a:rect l="l" t="t" r="r" b="b"/>
            <a:pathLst>
              <a:path w="8429625" h="5840730">
                <a:moveTo>
                  <a:pt x="8429625" y="0"/>
                </a:moveTo>
                <a:lnTo>
                  <a:pt x="0" y="0"/>
                </a:lnTo>
                <a:lnTo>
                  <a:pt x="0" y="5840476"/>
                </a:lnTo>
                <a:lnTo>
                  <a:pt x="8429625" y="5840476"/>
                </a:lnTo>
                <a:lnTo>
                  <a:pt x="8429625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739" y="500837"/>
            <a:ext cx="593788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5080" indent="-480059">
              <a:lnSpc>
                <a:spcPct val="100000"/>
              </a:lnSpc>
              <a:spcBef>
                <a:spcPts val="100"/>
              </a:spcBef>
            </a:pPr>
            <a:r>
              <a:rPr sz="9600" i="1" dirty="0">
                <a:solidFill>
                  <a:srgbClr val="6F2F9F"/>
                </a:solidFill>
                <a:latin typeface="Times New Roman"/>
                <a:cs typeface="Times New Roman"/>
              </a:rPr>
              <a:t>Спасибо</a:t>
            </a:r>
            <a:r>
              <a:rPr sz="9600" i="1" spc="-1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9600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за </a:t>
            </a:r>
            <a:r>
              <a:rPr sz="9600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внимание</a:t>
            </a:r>
            <a:endParaRPr sz="9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4623" y="3643261"/>
            <a:ext cx="2286000" cy="22146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19" y="93560"/>
            <a:ext cx="5739130" cy="1972945"/>
            <a:chOff x="59919" y="93560"/>
            <a:chExt cx="5739130" cy="1972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19" y="124296"/>
              <a:ext cx="2824517" cy="19111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8552" y="93560"/>
              <a:ext cx="2880394" cy="197260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8901" y="93561"/>
            <a:ext cx="2824517" cy="2180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7838" y="2478092"/>
            <a:ext cx="2425223" cy="35011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7759" y="2108200"/>
            <a:ext cx="9126855" cy="4557395"/>
            <a:chOff x="17759" y="2108200"/>
            <a:chExt cx="9126855" cy="455739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8016" y="3809465"/>
              <a:ext cx="2884331" cy="20512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59" y="2552661"/>
              <a:ext cx="3038729" cy="30717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4424" y="2108200"/>
              <a:ext cx="3007487" cy="15746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59" y="5903086"/>
              <a:ext cx="9126240" cy="7625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542" y="420446"/>
            <a:ext cx="36614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25" dirty="0">
                <a:solidFill>
                  <a:srgbClr val="FF0000"/>
                </a:solidFill>
              </a:rPr>
              <a:t>ФГОС</a:t>
            </a:r>
            <a:endParaRPr sz="9600"/>
          </a:p>
        </p:txBody>
      </p:sp>
      <p:sp>
        <p:nvSpPr>
          <p:cNvPr id="3" name="object 3"/>
          <p:cNvSpPr txBox="1"/>
          <p:nvPr/>
        </p:nvSpPr>
        <p:spPr>
          <a:xfrm>
            <a:off x="364642" y="2187320"/>
            <a:ext cx="8373109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9720" algn="just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2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государственный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образовательный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</a:t>
            </a:r>
            <a:r>
              <a:rPr sz="2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совокупность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обязательных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требований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к </a:t>
            </a:r>
            <a:r>
              <a:rPr sz="2800" spc="-10" dirty="0">
                <a:latin typeface="Times New Roman"/>
                <a:cs typeface="Times New Roman"/>
              </a:rPr>
              <a:t>образованию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определенного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уровня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(или)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к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профессии,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специальности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направлению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подготовки, </a:t>
            </a:r>
            <a:r>
              <a:rPr sz="2800" dirty="0">
                <a:latin typeface="Times New Roman"/>
                <a:cs typeface="Times New Roman"/>
              </a:rPr>
              <a:t>утвержденных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федеральным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органом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исполнительной </a:t>
            </a:r>
            <a:r>
              <a:rPr sz="2800" dirty="0">
                <a:latin typeface="Times New Roman"/>
                <a:cs typeface="Times New Roman"/>
              </a:rPr>
              <a:t>власти,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осуществляющим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функции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выработке </a:t>
            </a:r>
            <a:r>
              <a:rPr sz="2800" spc="-25" dirty="0">
                <a:latin typeface="Times New Roman"/>
                <a:cs typeface="Times New Roman"/>
              </a:rPr>
              <a:t>государственной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политики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нормативно-</a:t>
            </a:r>
            <a:r>
              <a:rPr sz="2800" spc="-10" dirty="0">
                <a:latin typeface="Times New Roman"/>
                <a:cs typeface="Times New Roman"/>
              </a:rPr>
              <a:t>правовому </a:t>
            </a:r>
            <a:r>
              <a:rPr sz="2800" spc="-20" dirty="0">
                <a:latin typeface="Times New Roman"/>
                <a:cs typeface="Times New Roman"/>
              </a:rPr>
              <a:t>регулированию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сфере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0914" y="192989"/>
            <a:ext cx="36614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25" dirty="0">
                <a:solidFill>
                  <a:srgbClr val="FF0000"/>
                </a:solidFill>
              </a:rPr>
              <a:t>ФГОС</a:t>
            </a:r>
            <a:endParaRPr sz="9600"/>
          </a:p>
        </p:txBody>
      </p:sp>
      <p:sp>
        <p:nvSpPr>
          <p:cNvPr id="3" name="object 3"/>
          <p:cNvSpPr txBox="1"/>
          <p:nvPr/>
        </p:nvSpPr>
        <p:spPr>
          <a:xfrm>
            <a:off x="878839" y="1563446"/>
            <a:ext cx="712406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По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3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пишут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учебники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и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215"/>
              </a:spcBef>
            </a:pPr>
            <a:r>
              <a:rPr sz="3600" dirty="0">
                <a:latin typeface="Times New Roman"/>
                <a:cs typeface="Times New Roman"/>
              </a:rPr>
              <a:t>методички,</a:t>
            </a:r>
            <a:r>
              <a:rPr sz="3600" spc="-17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определяют,</a:t>
            </a:r>
            <a:r>
              <a:rPr sz="3600" spc="-15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сколько </a:t>
            </a:r>
            <a:r>
              <a:rPr sz="3600" dirty="0">
                <a:latin typeface="Times New Roman"/>
                <a:cs typeface="Times New Roman"/>
              </a:rPr>
              <a:t>времени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уделить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тому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или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иному </a:t>
            </a:r>
            <a:r>
              <a:rPr sz="3600" spc="-35" dirty="0">
                <a:latin typeface="Times New Roman"/>
                <a:cs typeface="Times New Roman"/>
              </a:rPr>
              <a:t>предмету,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решают,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как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проводить </a:t>
            </a:r>
            <a:r>
              <a:rPr sz="3600" dirty="0">
                <a:latin typeface="Times New Roman"/>
                <a:cs typeface="Times New Roman"/>
              </a:rPr>
              <a:t>аттестации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какие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задания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spc="-35" dirty="0">
                <a:latin typeface="Times New Roman"/>
                <a:cs typeface="Times New Roman"/>
              </a:rPr>
              <a:t>будут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на </a:t>
            </a:r>
            <a:r>
              <a:rPr sz="3600" spc="-20" dirty="0">
                <a:latin typeface="Times New Roman"/>
                <a:cs typeface="Times New Roman"/>
              </a:rPr>
              <a:t>ЕГЭ.</a:t>
            </a:r>
            <a:endParaRPr sz="3600">
              <a:latin typeface="Times New Roman"/>
              <a:cs typeface="Times New Roman"/>
            </a:endParaRPr>
          </a:p>
          <a:p>
            <a:pPr marL="12700" marR="362585" indent="114300">
              <a:lnSpc>
                <a:spcPts val="3890"/>
              </a:lnSpc>
              <a:spcBef>
                <a:spcPts val="925"/>
              </a:spcBef>
            </a:pPr>
            <a:r>
              <a:rPr sz="3600" dirty="0">
                <a:latin typeface="Times New Roman"/>
                <a:cs typeface="Times New Roman"/>
              </a:rPr>
              <a:t>Словом,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36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—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это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фундамент </a:t>
            </a:r>
            <a:r>
              <a:rPr sz="36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3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процесса.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830" y="399110"/>
            <a:ext cx="76936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</a:rPr>
              <a:t>Основная</a:t>
            </a:r>
            <a:r>
              <a:rPr sz="5400" spc="-175" dirty="0">
                <a:solidFill>
                  <a:srgbClr val="FF0000"/>
                </a:solidFill>
              </a:rPr>
              <a:t> </a:t>
            </a:r>
            <a:r>
              <a:rPr sz="5400" dirty="0">
                <a:solidFill>
                  <a:srgbClr val="FF0000"/>
                </a:solidFill>
              </a:rPr>
              <a:t>задача</a:t>
            </a:r>
            <a:r>
              <a:rPr sz="5400" spc="-175" dirty="0">
                <a:solidFill>
                  <a:srgbClr val="FF0000"/>
                </a:solidFill>
              </a:rPr>
              <a:t> </a:t>
            </a:r>
            <a:r>
              <a:rPr sz="5400" spc="-10" dirty="0">
                <a:solidFill>
                  <a:srgbClr val="FF0000"/>
                </a:solidFill>
              </a:rPr>
              <a:t>ФГОС-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78839" y="1609166"/>
            <a:ext cx="7526655" cy="29635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1311910" indent="25400" algn="just">
              <a:lnSpc>
                <a:spcPct val="102200"/>
              </a:lnSpc>
              <a:spcBef>
                <a:spcPts val="20"/>
              </a:spcBef>
            </a:pPr>
            <a:r>
              <a:rPr sz="3200" dirty="0">
                <a:latin typeface="Times New Roman"/>
                <a:cs typeface="Times New Roman"/>
              </a:rPr>
              <a:t>создание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единого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образовательного </a:t>
            </a:r>
            <a:r>
              <a:rPr sz="3200" dirty="0">
                <a:latin typeface="Times New Roman"/>
                <a:cs typeface="Times New Roman"/>
              </a:rPr>
              <a:t>пространства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всей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России.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Считается,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что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оно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обеспечит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комфортные </a:t>
            </a:r>
            <a:r>
              <a:rPr sz="3200" dirty="0">
                <a:latin typeface="Times New Roman"/>
                <a:cs typeface="Times New Roman"/>
              </a:rPr>
              <a:t>условия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обучения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детей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переезде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в </a:t>
            </a:r>
            <a:r>
              <a:rPr sz="3200" dirty="0">
                <a:latin typeface="Times New Roman"/>
                <a:cs typeface="Times New Roman"/>
              </a:rPr>
              <a:t>другой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город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или,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примеру,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переходе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семейное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обучение.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316" y="399110"/>
            <a:ext cx="63588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</a:rPr>
              <a:t>ФГОС</a:t>
            </a:r>
            <a:r>
              <a:rPr sz="5400" spc="-85" dirty="0">
                <a:solidFill>
                  <a:srgbClr val="FF0000"/>
                </a:solidFill>
              </a:rPr>
              <a:t> </a:t>
            </a:r>
            <a:r>
              <a:rPr sz="5400" spc="-10" dirty="0">
                <a:solidFill>
                  <a:srgbClr val="FF0000"/>
                </a:solidFill>
              </a:rPr>
              <a:t>обеспечивает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78839" y="1619833"/>
            <a:ext cx="7462520" cy="391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58265" indent="635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преемственность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образовательных программ.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Предполагается,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что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каждый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ученик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на </a:t>
            </a:r>
            <a:r>
              <a:rPr sz="3200" dirty="0">
                <a:latin typeface="Times New Roman"/>
                <a:cs typeface="Times New Roman"/>
              </a:rPr>
              <a:t>предыдущей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ступени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обучения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получает </a:t>
            </a:r>
            <a:r>
              <a:rPr sz="3200" dirty="0">
                <a:latin typeface="Times New Roman"/>
                <a:cs typeface="Times New Roman"/>
              </a:rPr>
              <a:t>все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знания,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необходимые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перехода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на </a:t>
            </a:r>
            <a:r>
              <a:rPr sz="3200" dirty="0">
                <a:latin typeface="Times New Roman"/>
                <a:cs typeface="Times New Roman"/>
              </a:rPr>
              <a:t>следующую.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Иначе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говоря,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нельзя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перейти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пятый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класс,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не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владея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знаниями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и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760"/>
              </a:lnSpc>
            </a:pPr>
            <a:r>
              <a:rPr sz="3200" dirty="0">
                <a:latin typeface="Times New Roman"/>
                <a:cs typeface="Times New Roman"/>
              </a:rPr>
              <a:t>умениями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начальной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школы.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050" y="446354"/>
            <a:ext cx="72256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</a:rPr>
              <a:t>ФГОС</a:t>
            </a:r>
            <a:r>
              <a:rPr sz="4800" spc="-80" dirty="0">
                <a:solidFill>
                  <a:srgbClr val="FF0000"/>
                </a:solidFill>
              </a:rPr>
              <a:t> </a:t>
            </a:r>
            <a:r>
              <a:rPr sz="4800" dirty="0">
                <a:solidFill>
                  <a:srgbClr val="FF0000"/>
                </a:solidFill>
              </a:rPr>
              <a:t>должны</a:t>
            </a:r>
            <a:r>
              <a:rPr sz="4800" spc="-70" dirty="0">
                <a:solidFill>
                  <a:srgbClr val="FF0000"/>
                </a:solidFill>
              </a:rPr>
              <a:t> </a:t>
            </a:r>
            <a:r>
              <a:rPr sz="4800" spc="-55" dirty="0">
                <a:solidFill>
                  <a:srgbClr val="FF0000"/>
                </a:solidFill>
              </a:rPr>
              <a:t>соблюдать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878839" y="1526489"/>
            <a:ext cx="7510780" cy="423481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 indent="1270" algn="just">
              <a:lnSpc>
                <a:spcPct val="80200"/>
              </a:lnSpc>
              <a:spcBef>
                <a:spcPts val="815"/>
              </a:spcBef>
            </a:pPr>
            <a:r>
              <a:rPr sz="3000" spc="-10" dirty="0">
                <a:latin typeface="Times New Roman"/>
                <a:cs typeface="Times New Roman"/>
              </a:rPr>
              <a:t>образовательные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учреждения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любого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уровня, </a:t>
            </a:r>
            <a:r>
              <a:rPr sz="3000" dirty="0">
                <a:latin typeface="Times New Roman"/>
                <a:cs typeface="Times New Roman"/>
              </a:rPr>
              <a:t>начиная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детского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сада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заканчивая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курсами </a:t>
            </a:r>
            <a:r>
              <a:rPr sz="3000" dirty="0">
                <a:latin typeface="Times New Roman"/>
                <a:cs typeface="Times New Roman"/>
              </a:rPr>
              <a:t>повышения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квалификации.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Под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эту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2520"/>
              </a:lnSpc>
            </a:pPr>
            <a:r>
              <a:rPr sz="3000" spc="-10" dirty="0">
                <a:latin typeface="Times New Roman"/>
                <a:cs typeface="Times New Roman"/>
              </a:rPr>
              <a:t>необходимость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попадают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не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только</a:t>
            </a:r>
            <a:endParaRPr sz="3000">
              <a:latin typeface="Times New Roman"/>
              <a:cs typeface="Times New Roman"/>
            </a:endParaRPr>
          </a:p>
          <a:p>
            <a:pPr marL="12700" marR="193040">
              <a:lnSpc>
                <a:spcPts val="2880"/>
              </a:lnSpc>
              <a:spcBef>
                <a:spcPts val="335"/>
              </a:spcBef>
            </a:pPr>
            <a:r>
              <a:rPr sz="3000" spc="-10" dirty="0">
                <a:latin typeface="Times New Roman"/>
                <a:cs typeface="Times New Roman"/>
              </a:rPr>
              <a:t>государственные,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но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частные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учебные </a:t>
            </a:r>
            <a:r>
              <a:rPr sz="3000" dirty="0">
                <a:latin typeface="Times New Roman"/>
                <a:cs typeface="Times New Roman"/>
              </a:rPr>
              <a:t>заведения.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Ведь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все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они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подчиняются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закону</a:t>
            </a:r>
            <a:endParaRPr sz="3000">
              <a:latin typeface="Times New Roman"/>
              <a:cs typeface="Times New Roman"/>
            </a:endParaRPr>
          </a:p>
          <a:p>
            <a:pPr marL="12700" marR="2166620">
              <a:lnSpc>
                <a:spcPts val="2880"/>
              </a:lnSpc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«Об</a:t>
            </a:r>
            <a:r>
              <a:rPr sz="3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образовании</a:t>
            </a:r>
            <a:r>
              <a:rPr sz="3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Российской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Федерации».</a:t>
            </a:r>
            <a:endParaRPr sz="3000">
              <a:latin typeface="Times New Roman"/>
              <a:cs typeface="Times New Roman"/>
            </a:endParaRPr>
          </a:p>
          <a:p>
            <a:pPr marL="12700" marR="111125" indent="38100">
              <a:lnSpc>
                <a:spcPct val="80000"/>
              </a:lnSpc>
              <a:spcBef>
                <a:spcPts val="750"/>
              </a:spcBef>
            </a:pPr>
            <a:r>
              <a:rPr sz="3000" dirty="0">
                <a:latin typeface="Times New Roman"/>
                <a:cs typeface="Times New Roman"/>
              </a:rPr>
              <a:t>Актуальный</a:t>
            </a:r>
            <a:r>
              <a:rPr sz="3000" spc="-1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текст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государственных </a:t>
            </a:r>
            <a:r>
              <a:rPr sz="3000" dirty="0">
                <a:latin typeface="Times New Roman"/>
                <a:cs typeface="Times New Roman"/>
              </a:rPr>
              <a:t>образовательных</a:t>
            </a:r>
            <a:r>
              <a:rPr sz="3000" spc="-1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стандартов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можно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почитать </a:t>
            </a:r>
            <a:r>
              <a:rPr sz="3000" dirty="0">
                <a:latin typeface="Times New Roman"/>
                <a:cs typeface="Times New Roman"/>
              </a:rPr>
              <a:t>на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официальном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сайте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fgos.ru.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1821</Words>
  <Application>Microsoft Office PowerPoint</Application>
  <PresentationFormat>Экран (4:3)</PresentationFormat>
  <Paragraphs>158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Требования ФГОС  третьего поколения: к каким изменениям   готовиться школе в 2022году?           Хрящова Л.И., зам.директора по УВР</vt:lpstr>
      <vt:lpstr>«Не дай вам Бог жить в эпоху перемен,</vt:lpstr>
      <vt:lpstr>«Не дай вам бог жить в эпоху перемен»,</vt:lpstr>
      <vt:lpstr>Презентация PowerPoint</vt:lpstr>
      <vt:lpstr>ФГОС</vt:lpstr>
      <vt:lpstr>ФГОС</vt:lpstr>
      <vt:lpstr>Основная задача ФГОС-</vt:lpstr>
      <vt:lpstr>ФГОС обеспечивает</vt:lpstr>
      <vt:lpstr>ФГОС должны соблюдать</vt:lpstr>
      <vt:lpstr>Какие бывают ФГОС</vt:lpstr>
      <vt:lpstr>Презентация PowerPoint</vt:lpstr>
      <vt:lpstr>Три поколения стандартов</vt:lpstr>
      <vt:lpstr>Первое поколение ФГОС</vt:lpstr>
      <vt:lpstr>Второе поколение образовательных стандартов</vt:lpstr>
      <vt:lpstr>Третье поколение ФГОС</vt:lpstr>
      <vt:lpstr>Внедрение ФГОС НОО и ФГОС ООО с 01.09.2022 г.</vt:lpstr>
      <vt:lpstr>НОРМАТИВНАЯ БАЗА</vt:lpstr>
      <vt:lpstr>ФГОС третьего поколения</vt:lpstr>
      <vt:lpstr>Новые ФГОС, которые будут действовать с 2022 года</vt:lpstr>
      <vt:lpstr>Презентация PowerPoint</vt:lpstr>
      <vt:lpstr>Презентация PowerPoint</vt:lpstr>
      <vt:lpstr>Сегодняшние ФГОС содержат общие, размытые формулировки. Главным отличием обновленных</vt:lpstr>
      <vt:lpstr>-повышается прозрачность системы образования; -любой родитель сможет ознакомиться с документом и понимать, чему именно учат в школе их ребенка, а значит, повышается вероятность включения в процесс образования родителей;</vt:lpstr>
      <vt:lpstr>Другие грядущие изменения</vt:lpstr>
      <vt:lpstr>Второй иностранный язык /ЕГЭ по иностранному языку</vt:lpstr>
      <vt:lpstr>Презентация PowerPoint</vt:lpstr>
      <vt:lpstr>Презентация PowerPoint</vt:lpstr>
      <vt:lpstr>Основные изменения, внесённые в проекты современных ФГОС:</vt:lpstr>
      <vt:lpstr>ОСНОВНАЯ ОБРАЗОВАТЕЛЬНАЯ ПРОГРАММА</vt:lpstr>
      <vt:lpstr>ТРЕБОВАНИЯ К СТРУКТУРЕ ООП</vt:lpstr>
      <vt:lpstr>Презентация PowerPoint</vt:lpstr>
      <vt:lpstr>РЕГУЛЯТИВНЫЕ УУД</vt:lpstr>
      <vt:lpstr>ПОЗНАВАТЕЛЬНЫЕ УУД</vt:lpstr>
      <vt:lpstr>КОММУНИКАТИВНЫЕ УУД</vt:lpstr>
      <vt:lpstr>ВАЖНО</vt:lpstr>
      <vt:lpstr>ВАЖНО</vt:lpstr>
      <vt:lpstr>Модернизация</vt:lpstr>
      <vt:lpstr>МАРИНА ГЕННАДЬЕВНА ВОЛЧЕК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ПЕДАГОГИЧЕСКИЙ СОВЕТ  </dc:title>
  <dc:creator>Natalya</dc:creator>
  <cp:lastModifiedBy>PC7</cp:lastModifiedBy>
  <cp:revision>5</cp:revision>
  <dcterms:created xsi:type="dcterms:W3CDTF">2022-02-10T03:59:55Z</dcterms:created>
  <dcterms:modified xsi:type="dcterms:W3CDTF">2022-05-31T02:06:36Z</dcterms:modified>
</cp:coreProperties>
</file>